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4"/>
  </p:notesMasterIdLst>
  <p:handoutMasterIdLst>
    <p:handoutMasterId r:id="rId25"/>
  </p:handoutMasterIdLst>
  <p:sldIdLst>
    <p:sldId id="1487" r:id="rId5"/>
    <p:sldId id="1488" r:id="rId6"/>
    <p:sldId id="1554" r:id="rId7"/>
    <p:sldId id="1551" r:id="rId8"/>
    <p:sldId id="1555" r:id="rId9"/>
    <p:sldId id="1558" r:id="rId10"/>
    <p:sldId id="1566" r:id="rId11"/>
    <p:sldId id="1567" r:id="rId12"/>
    <p:sldId id="1560" r:id="rId13"/>
    <p:sldId id="1564" r:id="rId14"/>
    <p:sldId id="1563" r:id="rId15"/>
    <p:sldId id="1562" r:id="rId16"/>
    <p:sldId id="1561" r:id="rId17"/>
    <p:sldId id="1556" r:id="rId18"/>
    <p:sldId id="1548" r:id="rId19"/>
    <p:sldId id="1565" r:id="rId20"/>
    <p:sldId id="1553" r:id="rId21"/>
    <p:sldId id="1522" r:id="rId22"/>
    <p:sldId id="1523" r:id="rId23"/>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4"/>
            <p14:sldId id="1551"/>
            <p14:sldId id="1555"/>
            <p14:sldId id="1558"/>
            <p14:sldId id="1566"/>
            <p14:sldId id="1567"/>
            <p14:sldId id="1560"/>
            <p14:sldId id="1564"/>
            <p14:sldId id="1563"/>
            <p14:sldId id="1562"/>
            <p14:sldId id="1561"/>
            <p14:sldId id="1556"/>
            <p14:sldId id="1548"/>
          </p14:sldIdLst>
        </p14:section>
        <p14:section name="Closing" id="{D4E3B1CF-DD2E-4D6E-961F-E6ECD190E64E}">
          <p14:sldIdLst>
            <p14:sldId id="1565"/>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669" autoAdjust="0"/>
  </p:normalViewPr>
  <p:slideViewPr>
    <p:cSldViewPr>
      <p:cViewPr varScale="1">
        <p:scale>
          <a:sx n="62" d="100"/>
          <a:sy n="62" d="100"/>
        </p:scale>
        <p:origin x="436" y="5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SharePoint/sp-dev-samples/blob/master/Samples/WebHooks.List/SharePoint.WebHooks.Common/ChangeManager.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office.com/sharepoint/docs/apis/webhooks/lists/update-subscrip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27027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are also designed to be robust. They feature a built-in retry mechanism to enhance the reliability of message delivery, and </a:t>
            </a:r>
            <a:r>
              <a:rPr lang="en-US" sz="900" b="0" i="0" kern="1200" dirty="0" err="1">
                <a:solidFill>
                  <a:schemeClr val="tx1"/>
                </a:solidFill>
                <a:effectLst/>
                <a:latin typeface="Segoe UI Light" pitchFamily="34" charset="0"/>
                <a:ea typeface="+mn-ea"/>
                <a:cs typeface="+mn-cs"/>
              </a:rPr>
              <a:t>webhooks</a:t>
            </a:r>
            <a:r>
              <a:rPr lang="en-US" sz="900" b="0" i="0" kern="1200" dirty="0">
                <a:solidFill>
                  <a:schemeClr val="tx1"/>
                </a:solidFill>
                <a:effectLst/>
                <a:latin typeface="Segoe UI Light" pitchFamily="34" charset="0"/>
                <a:ea typeface="+mn-ea"/>
                <a:cs typeface="+mn-cs"/>
              </a:rPr>
              <a:t> make use of standard HTTP Status codes to determine how and when to retry requests.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SharePoint doesn’t receive the response, it retries a few times with exponential </a:t>
            </a:r>
            <a:r>
              <a:rPr lang="en-US" sz="900" b="0" i="0" kern="1200" dirty="0" err="1">
                <a:solidFill>
                  <a:schemeClr val="tx1"/>
                </a:solidFill>
                <a:effectLst/>
                <a:latin typeface="Segoe UI Light" pitchFamily="34" charset="0"/>
                <a:ea typeface="+mn-ea"/>
                <a:cs typeface="+mn-cs"/>
              </a:rPr>
              <a:t>backoff</a:t>
            </a:r>
            <a:r>
              <a:rPr lang="en-US" sz="900" b="0" i="0" kern="1200" dirty="0">
                <a:solidFill>
                  <a:schemeClr val="tx1"/>
                </a:solidFill>
                <a:effectLst/>
                <a:latin typeface="Segoe UI Light" pitchFamily="34" charset="0"/>
                <a:ea typeface="+mn-ea"/>
                <a:cs typeface="+mn-cs"/>
              </a:rPr>
              <a:t> and ultimately discards the message.</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3519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Because SharePoint is calling out to your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service endpoint, your endpoint needs to be reachable by SharePoint. This makes development and debugging slightly more complex. The following are some strategies that you can use to make your life easier: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During initial development, you provide your own serialized payload to your service processing logic. This will make it possible to completely test your processing logic without deploying the service endpoint (and even without configuring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have access to Azure resources, you can deploy your endpoint to Azure using a debug build and configure the Azure App Service for debugging. This will then allow you to set a remote breakpoint and do remote debugging using Visual Studio.</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do not want to deploy your service during development time, you'll need to use a secure tunnel for your service. The idea is that you tell SharePoint that the notification service is located on a shared public endpoint. In the client, you install a component that connects to that shared public service and whenever a call is made to the public endpoint, the client component is notified and it pushes the payload to your service running on localhost. </a:t>
            </a:r>
            <a:r>
              <a:rPr lang="en-US" sz="900" b="0" i="0" u="none" strike="noStrike" kern="1200" dirty="0" err="1">
                <a:solidFill>
                  <a:schemeClr val="tx1"/>
                </a:solidFill>
                <a:effectLst/>
                <a:latin typeface="Segoe UI Light" pitchFamily="34" charset="0"/>
                <a:ea typeface="+mn-ea"/>
                <a:cs typeface="+mn-cs"/>
                <a:hlinkClick r:id="rId3"/>
              </a:rPr>
              <a:t>ngrok</a:t>
            </a:r>
            <a:r>
              <a:rPr lang="en-US" sz="900" b="0" i="0" kern="1200" dirty="0">
                <a:solidFill>
                  <a:schemeClr val="tx1"/>
                </a:solidFill>
                <a:effectLst/>
                <a:latin typeface="Segoe UI Light" pitchFamily="34" charset="0"/>
                <a:ea typeface="+mn-ea"/>
                <a:cs typeface="+mn-cs"/>
              </a:rPr>
              <a:t> is an implementation of such a secure tunnel tool that you can use to debug your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service locally.</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9765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Use the </a:t>
            </a:r>
            <a:r>
              <a:rPr lang="en-US" sz="900" b="0" i="0" kern="1200" dirty="0">
                <a:solidFill>
                  <a:schemeClr val="tx1"/>
                </a:solidFill>
                <a:effectLst/>
                <a:latin typeface="Segoe UI Light" pitchFamily="34" charset="0"/>
                <a:ea typeface="+mn-ea"/>
                <a:cs typeface="+mn-cs"/>
              </a:rPr>
              <a:t>steps</a:t>
            </a:r>
            <a:r>
              <a:rPr lang="en-US" sz="900" b="0" i="0" kern="1200" baseline="0" dirty="0">
                <a:solidFill>
                  <a:schemeClr val="tx1"/>
                </a:solidFill>
                <a:effectLst/>
                <a:latin typeface="Segoe UI Light" pitchFamily="34" charset="0"/>
                <a:ea typeface="+mn-ea"/>
                <a:cs typeface="+mn-cs"/>
              </a:rPr>
              <a:t> in the lab manual.</a:t>
            </a:r>
            <a:endParaRPr lang="en-US" b="0"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71819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5979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11/28/2016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18</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11/28/2016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19</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SharePoint calls out to your </a:t>
            </a:r>
            <a:r>
              <a:rPr lang="en-US" sz="900" b="1" i="0" kern="1200" dirty="0" err="1">
                <a:solidFill>
                  <a:schemeClr val="tx1"/>
                </a:solidFill>
                <a:effectLst/>
                <a:latin typeface="Segoe UI Light" pitchFamily="34" charset="0"/>
                <a:ea typeface="+mn-ea"/>
                <a:cs typeface="+mn-cs"/>
              </a:rPr>
              <a:t>webhook</a:t>
            </a:r>
            <a:r>
              <a:rPr lang="en-US" sz="900" b="1" i="0" kern="1200" dirty="0">
                <a:solidFill>
                  <a:schemeClr val="tx1"/>
                </a:solidFill>
                <a:effectLst/>
                <a:latin typeface="Segoe UI Light" pitchFamily="34" charset="0"/>
                <a:ea typeface="+mn-ea"/>
                <a:cs typeface="+mn-cs"/>
              </a:rPr>
              <a:t> service</a:t>
            </a:r>
          </a:p>
          <a:p>
            <a:r>
              <a:rPr lang="en-US" sz="900" b="0" i="0" kern="1200" dirty="0">
                <a:solidFill>
                  <a:schemeClr val="tx1"/>
                </a:solidFill>
                <a:effectLst/>
                <a:latin typeface="Segoe UI Light" pitchFamily="34" charset="0"/>
                <a:ea typeface="+mn-ea"/>
                <a:cs typeface="+mn-cs"/>
              </a:rPr>
              <a:t>When SharePoint detects a change in a list for which you've created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 your service endpoint will be called by SharePoint.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you look at the payload from SharePoint, notice that the following properties are important:</a:t>
            </a:r>
          </a:p>
          <a:p>
            <a:endParaRPr lang="en-US" b="1" dirty="0">
              <a:effectLst/>
            </a:endParaRPr>
          </a:p>
          <a:p>
            <a:r>
              <a:rPr lang="en-US" b="1" dirty="0" err="1">
                <a:effectLst/>
              </a:rPr>
              <a:t>subscriptionId</a:t>
            </a:r>
            <a:endParaRPr lang="en-US" b="1" dirty="0">
              <a:effectLst/>
            </a:endParaRPr>
          </a:p>
          <a:p>
            <a:r>
              <a:rPr lang="en-US" dirty="0">
                <a:effectLst/>
              </a:rPr>
              <a:t>The ID of the </a:t>
            </a:r>
            <a:r>
              <a:rPr lang="en-US" dirty="0" err="1">
                <a:effectLst/>
              </a:rPr>
              <a:t>webhook</a:t>
            </a:r>
            <a:r>
              <a:rPr lang="en-US" dirty="0">
                <a:effectLst/>
              </a:rPr>
              <a:t> subscription. If you want to update the </a:t>
            </a:r>
            <a:r>
              <a:rPr lang="en-US" dirty="0" err="1">
                <a:effectLst/>
              </a:rPr>
              <a:t>webhook</a:t>
            </a:r>
            <a:r>
              <a:rPr lang="en-US" dirty="0">
                <a:effectLst/>
              </a:rPr>
              <a:t> subscription, for example you prolong the </a:t>
            </a:r>
            <a:r>
              <a:rPr lang="en-US" dirty="0" err="1">
                <a:effectLst/>
              </a:rPr>
              <a:t>webhook</a:t>
            </a:r>
            <a:r>
              <a:rPr lang="en-US" dirty="0">
                <a:effectLst/>
              </a:rPr>
              <a:t> expiration, then you need this ID.</a:t>
            </a:r>
          </a:p>
          <a:p>
            <a:r>
              <a:rPr lang="en-US" b="1" dirty="0">
                <a:effectLst/>
              </a:rPr>
              <a:t>Resource</a:t>
            </a:r>
          </a:p>
          <a:p>
            <a:r>
              <a:rPr lang="en-US" dirty="0">
                <a:effectLst/>
              </a:rPr>
              <a:t>The ID of the list for which the change happened.</a:t>
            </a:r>
          </a:p>
          <a:p>
            <a:r>
              <a:rPr lang="en-US" b="1" dirty="0" err="1">
                <a:effectLst/>
              </a:rPr>
              <a:t>siteUrl</a:t>
            </a:r>
            <a:endParaRPr lang="en-US" b="1" dirty="0">
              <a:effectLst/>
            </a:endParaRPr>
          </a:p>
          <a:p>
            <a:r>
              <a:rPr lang="en-US" dirty="0">
                <a:effectLst/>
              </a:rPr>
              <a:t>The server relative URL of the site holding the resource for which the change happened.</a:t>
            </a:r>
          </a:p>
          <a:p>
            <a:endParaRPr lang="en-US" sz="900" b="1"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Note:</a:t>
            </a:r>
            <a:r>
              <a:rPr lang="en-US" sz="900" kern="1200" dirty="0">
                <a:solidFill>
                  <a:schemeClr val="tx1"/>
                </a:solidFill>
                <a:effectLst/>
                <a:latin typeface="Segoe UI Light" pitchFamily="34" charset="0"/>
                <a:ea typeface="+mn-ea"/>
                <a:cs typeface="+mn-cs"/>
              </a:rPr>
              <a:t> SharePoint only sends a notification that a change happened, but the notification does not include what actually changed. Because you get information about the web and list that were changed, this means that you can use the same service endpoint to handle </a:t>
            </a:r>
            <a:r>
              <a:rPr lang="en-US" sz="900" kern="1200" dirty="0" err="1">
                <a:solidFill>
                  <a:schemeClr val="tx1"/>
                </a:solidFill>
                <a:effectLst/>
                <a:latin typeface="Segoe UI Light" pitchFamily="34" charset="0"/>
                <a:ea typeface="+mn-ea"/>
                <a:cs typeface="+mn-cs"/>
              </a:rPr>
              <a:t>webhook</a:t>
            </a:r>
            <a:r>
              <a:rPr lang="en-US" sz="900" kern="1200" dirty="0">
                <a:solidFill>
                  <a:schemeClr val="tx1"/>
                </a:solidFill>
                <a:effectLst/>
                <a:latin typeface="Segoe UI Light" pitchFamily="34" charset="0"/>
                <a:ea typeface="+mn-ea"/>
                <a:cs typeface="+mn-cs"/>
              </a:rPr>
              <a:t> events from multiple sites and lists.</a:t>
            </a:r>
          </a:p>
          <a:p>
            <a:endParaRPr lang="en-US" sz="90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your service is called, it's important that your service replies with an HTTP 200 message in under 5 seconds. Later in this article you'll learn more about the response time, but essentially this requires that you </a:t>
            </a:r>
            <a:r>
              <a:rPr lang="en-US" sz="900" b="1" i="0" kern="1200" dirty="0">
                <a:solidFill>
                  <a:schemeClr val="tx1"/>
                </a:solidFill>
                <a:effectLst/>
                <a:latin typeface="Segoe UI Light" pitchFamily="34" charset="0"/>
                <a:ea typeface="+mn-ea"/>
                <a:cs typeface="+mn-cs"/>
              </a:rPr>
              <a:t>asynchronously</a:t>
            </a:r>
            <a:r>
              <a:rPr lang="en-US" sz="900" b="0" i="0" kern="1200" dirty="0">
                <a:solidFill>
                  <a:schemeClr val="tx1"/>
                </a:solidFill>
                <a:effectLst/>
                <a:latin typeface="Segoe UI Light" pitchFamily="34" charset="0"/>
                <a:ea typeface="+mn-ea"/>
                <a:cs typeface="+mn-cs"/>
              </a:rPr>
              <a:t> handle the notifications. In this reference implementation you'll do this by using Azure Web Jobs and Azure Storage Queues.</a:t>
            </a:r>
          </a:p>
          <a:p>
            <a:endParaRPr lang="en-US" dirty="0"/>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0028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82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previous step your service endpoint was called but SharePoint only provided information about where the change happened, not what was actually changed. </a:t>
            </a:r>
          </a:p>
          <a:p>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To guarantee an immediate response, regardless of the number of changes there, it's important that the workload of your service endpoint runs asynchronously.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understand what was changed, you'll need to use the SharePoint </a:t>
            </a:r>
            <a:r>
              <a:rPr lang="en-US" sz="900" kern="1200" dirty="0" err="1">
                <a:solidFill>
                  <a:schemeClr val="tx1"/>
                </a:solidFill>
                <a:effectLst/>
                <a:latin typeface="Segoe UI Light" pitchFamily="34" charset="0"/>
                <a:ea typeface="+mn-ea"/>
                <a:cs typeface="+mn-cs"/>
              </a:rPr>
              <a:t>GetChanges</a:t>
            </a:r>
            <a:r>
              <a:rPr lang="en-US" sz="900" kern="120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API.</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learn more about the </a:t>
            </a:r>
            <a:r>
              <a:rPr lang="en-US" sz="900" b="0" i="0" kern="1200" dirty="0" err="1">
                <a:solidFill>
                  <a:schemeClr val="tx1"/>
                </a:solidFill>
                <a:effectLst/>
                <a:latin typeface="Segoe UI Light" pitchFamily="34" charset="0"/>
                <a:ea typeface="+mn-ea"/>
                <a:cs typeface="+mn-cs"/>
              </a:rPr>
              <a:t>GetChanges</a:t>
            </a:r>
            <a:r>
              <a:rPr lang="en-US" sz="900" b="0" i="0" kern="1200" dirty="0">
                <a:solidFill>
                  <a:schemeClr val="tx1"/>
                </a:solidFill>
                <a:effectLst/>
                <a:latin typeface="Segoe UI Light" pitchFamily="34" charset="0"/>
                <a:ea typeface="+mn-ea"/>
                <a:cs typeface="+mn-cs"/>
              </a:rPr>
              <a:t>() implementation in the </a:t>
            </a:r>
            <a:r>
              <a:rPr lang="en-US" sz="900" b="1" i="0" kern="1200" dirty="0" err="1">
                <a:solidFill>
                  <a:schemeClr val="tx1"/>
                </a:solidFill>
                <a:effectLst/>
                <a:latin typeface="Segoe UI Light" pitchFamily="34" charset="0"/>
                <a:ea typeface="+mn-ea"/>
                <a:cs typeface="+mn-cs"/>
              </a:rPr>
              <a:t>ProcessNotification</a:t>
            </a:r>
            <a:r>
              <a:rPr lang="en-US" sz="900" b="0" i="0" kern="1200" dirty="0">
                <a:solidFill>
                  <a:schemeClr val="tx1"/>
                </a:solidFill>
                <a:effectLst/>
                <a:latin typeface="Segoe UI Light" pitchFamily="34" charset="0"/>
                <a:ea typeface="+mn-ea"/>
                <a:cs typeface="+mn-cs"/>
              </a:rPr>
              <a:t> method in the </a:t>
            </a:r>
            <a:r>
              <a:rPr lang="en-US" sz="900" b="0" i="0" u="none" strike="noStrike" kern="1200" dirty="0" err="1">
                <a:solidFill>
                  <a:schemeClr val="tx1"/>
                </a:solidFill>
                <a:effectLst/>
                <a:latin typeface="Segoe UI Light" pitchFamily="34" charset="0"/>
                <a:ea typeface="+mn-ea"/>
                <a:cs typeface="+mn-cs"/>
                <a:hlinkClick r:id="rId3"/>
              </a:rPr>
              <a:t>ChangeManager</a:t>
            </a:r>
            <a:r>
              <a:rPr lang="en-US" sz="900" b="0" i="0" kern="1200" dirty="0">
                <a:solidFill>
                  <a:schemeClr val="tx1"/>
                </a:solidFill>
                <a:effectLst/>
                <a:latin typeface="Segoe UI Light" pitchFamily="34" charset="0"/>
                <a:ea typeface="+mn-ea"/>
                <a:cs typeface="+mn-cs"/>
              </a:rPr>
              <a:t> class of the </a:t>
            </a:r>
            <a:r>
              <a:rPr lang="en-US" sz="900" b="1" i="0" kern="1200" dirty="0" err="1">
                <a:solidFill>
                  <a:schemeClr val="tx1"/>
                </a:solidFill>
                <a:effectLst/>
                <a:latin typeface="Segoe UI Light" pitchFamily="34" charset="0"/>
                <a:ea typeface="+mn-ea"/>
                <a:cs typeface="+mn-cs"/>
              </a:rPr>
              <a:t>SharePoint.WebHooks.Common</a:t>
            </a:r>
            <a:r>
              <a:rPr lang="en-US" sz="900" b="1" i="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project.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avoid getting the same change repeatedly, it's important that you inform SharePoint from which point you want the changes. This is done by passing a </a:t>
            </a:r>
            <a:r>
              <a:rPr lang="en-US" sz="900" b="1" i="0" kern="1200" dirty="0" err="1">
                <a:solidFill>
                  <a:schemeClr val="tx1"/>
                </a:solidFill>
                <a:effectLst/>
                <a:latin typeface="Segoe UI Light" pitchFamily="34" charset="0"/>
                <a:ea typeface="+mn-ea"/>
                <a:cs typeface="+mn-cs"/>
              </a:rPr>
              <a:t>changeToken</a:t>
            </a:r>
            <a:r>
              <a:rPr lang="en-US" sz="900" b="0" i="0" kern="1200" dirty="0">
                <a:solidFill>
                  <a:schemeClr val="tx1"/>
                </a:solidFill>
                <a:effectLst/>
                <a:latin typeface="Segoe UI Light" pitchFamily="34" charset="0"/>
                <a:ea typeface="+mn-ea"/>
                <a:cs typeface="+mn-cs"/>
              </a:rPr>
              <a:t>, which also implies that your service endpoint needs to persist the last used </a:t>
            </a:r>
            <a:r>
              <a:rPr lang="en-US" sz="900" b="1" i="0" kern="1200" dirty="0" err="1">
                <a:solidFill>
                  <a:schemeClr val="tx1"/>
                </a:solidFill>
                <a:effectLst/>
                <a:latin typeface="Segoe UI Light" pitchFamily="34" charset="0"/>
                <a:ea typeface="+mn-ea"/>
                <a:cs typeface="+mn-cs"/>
              </a:rPr>
              <a:t>changeToken</a:t>
            </a:r>
            <a:r>
              <a:rPr lang="en-US" sz="900" b="0" i="0" kern="1200" dirty="0">
                <a:solidFill>
                  <a:schemeClr val="tx1"/>
                </a:solidFill>
                <a:effectLst/>
                <a:latin typeface="Segoe UI Light" pitchFamily="34" charset="0"/>
                <a:ea typeface="+mn-ea"/>
                <a:cs typeface="+mn-cs"/>
              </a:rPr>
              <a:t> so that it can be used the next time the service endpoint is called.</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2078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following are some key things to note about changes: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SharePoint does not call your service in real-time: when a change happens on a list that has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SharePoint will queue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call out. Once each minute this queue will be read and the appropriate service endpoints are called. This batching of requests is important. For example, if a bulk upload of 1000 records occurred at once, batching prevents SharePoint from calling your endpoint 1000 times. So your endpoint is only called once but when you call the </a:t>
            </a:r>
            <a:r>
              <a:rPr lang="en-US" sz="900" b="0" i="0" kern="1200" dirty="0" err="1">
                <a:solidFill>
                  <a:schemeClr val="tx1"/>
                </a:solidFill>
                <a:effectLst/>
                <a:latin typeface="Segoe UI Light" pitchFamily="34" charset="0"/>
                <a:ea typeface="+mn-ea"/>
                <a:cs typeface="+mn-cs"/>
              </a:rPr>
              <a:t>GetChanges</a:t>
            </a:r>
            <a:r>
              <a:rPr lang="en-US" sz="900" b="0" i="0" kern="1200" dirty="0">
                <a:solidFill>
                  <a:schemeClr val="tx1"/>
                </a:solidFill>
                <a:effectLst/>
                <a:latin typeface="Segoe UI Light" pitchFamily="34" charset="0"/>
                <a:ea typeface="+mn-ea"/>
                <a:cs typeface="+mn-cs"/>
              </a:rPr>
              <a:t>()method you'll get 1000 change events that you need to process.</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9439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1.</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Your application creates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 When it does it gets the current </a:t>
            </a:r>
            <a:r>
              <a:rPr lang="en-US" sz="900" b="1" i="0" kern="1200" dirty="0" err="1">
                <a:solidFill>
                  <a:schemeClr val="tx1"/>
                </a:solidFill>
                <a:effectLst/>
                <a:latin typeface="Segoe UI Light" pitchFamily="34" charset="0"/>
                <a:ea typeface="+mn-ea"/>
                <a:cs typeface="+mn-cs"/>
              </a:rPr>
              <a:t>changeToken</a:t>
            </a:r>
            <a:r>
              <a:rPr lang="en-US" sz="900" b="0" i="0" kern="1200" dirty="0">
                <a:solidFill>
                  <a:schemeClr val="tx1"/>
                </a:solidFill>
                <a:effectLst/>
                <a:latin typeface="Segoe UI Light" pitchFamily="34" charset="0"/>
                <a:ea typeface="+mn-ea"/>
                <a:cs typeface="+mn-cs"/>
              </a:rPr>
              <a:t> from the list it created the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for.</a:t>
            </a:r>
          </a:p>
          <a:p>
            <a:r>
              <a:rPr lang="en-US" sz="900" b="0" i="0" kern="1200" dirty="0">
                <a:solidFill>
                  <a:schemeClr val="tx1"/>
                </a:solidFill>
                <a:effectLst/>
                <a:latin typeface="Segoe UI Light" pitchFamily="34" charset="0"/>
                <a:ea typeface="+mn-ea"/>
                <a:cs typeface="+mn-cs"/>
              </a:rPr>
              <a:t>2. Your application persists the </a:t>
            </a:r>
            <a:r>
              <a:rPr lang="en-US" sz="900" b="1" i="0" kern="1200" dirty="0" err="1">
                <a:solidFill>
                  <a:schemeClr val="tx1"/>
                </a:solidFill>
                <a:effectLst/>
                <a:latin typeface="Segoe UI Light" pitchFamily="34" charset="0"/>
                <a:ea typeface="+mn-ea"/>
                <a:cs typeface="+mn-cs"/>
              </a:rPr>
              <a:t>changeToken</a:t>
            </a:r>
            <a:r>
              <a:rPr lang="en-US" sz="900" b="0" i="0" kern="1200" dirty="0">
                <a:solidFill>
                  <a:schemeClr val="tx1"/>
                </a:solidFill>
                <a:effectLst/>
                <a:latin typeface="Segoe UI Light" pitchFamily="34" charset="0"/>
                <a:ea typeface="+mn-ea"/>
                <a:cs typeface="+mn-cs"/>
              </a:rPr>
              <a:t> in a persistent storage, such as SQL Azure in this case.</a:t>
            </a:r>
          </a:p>
          <a:p>
            <a:r>
              <a:rPr lang="en-US" sz="900" b="0" i="0" kern="1200" dirty="0">
                <a:solidFill>
                  <a:schemeClr val="tx1"/>
                </a:solidFill>
                <a:effectLst/>
                <a:latin typeface="Segoe UI Light" pitchFamily="34" charset="0"/>
                <a:ea typeface="+mn-ea"/>
                <a:cs typeface="+mn-cs"/>
              </a:rPr>
              <a:t>3. A change in SharePoint occurs and SharePoint calls your service endpoint.</a:t>
            </a:r>
          </a:p>
          <a:p>
            <a:r>
              <a:rPr lang="en-US" sz="900" b="0" i="0" kern="1200" dirty="0">
                <a:solidFill>
                  <a:schemeClr val="tx1"/>
                </a:solidFill>
                <a:effectLst/>
                <a:latin typeface="Segoe UI Light" pitchFamily="34" charset="0"/>
                <a:ea typeface="+mn-ea"/>
                <a:cs typeface="+mn-cs"/>
              </a:rPr>
              <a:t>4. Your service endpoint serializes the notification request and stores it in a storage queue.</a:t>
            </a:r>
          </a:p>
          <a:p>
            <a:r>
              <a:rPr lang="en-US" sz="900" b="0" i="0" kern="1200" dirty="0">
                <a:solidFill>
                  <a:schemeClr val="tx1"/>
                </a:solidFill>
                <a:effectLst/>
                <a:latin typeface="Segoe UI Light" pitchFamily="34" charset="0"/>
                <a:ea typeface="+mn-ea"/>
                <a:cs typeface="+mn-cs"/>
              </a:rPr>
              <a:t>5. Your web job sees the message in the queue and starts your message processing logic.</a:t>
            </a:r>
          </a:p>
          <a:p>
            <a:r>
              <a:rPr lang="en-US" sz="900" b="0" i="0" kern="1200" dirty="0">
                <a:solidFill>
                  <a:schemeClr val="tx1"/>
                </a:solidFill>
                <a:effectLst/>
                <a:latin typeface="Segoe UI Light" pitchFamily="34" charset="0"/>
                <a:ea typeface="+mn-ea"/>
                <a:cs typeface="+mn-cs"/>
              </a:rPr>
              <a:t>6. Your message processing logic retrieves the last used change token from the persistent storage.</a:t>
            </a:r>
          </a:p>
          <a:p>
            <a:r>
              <a:rPr lang="en-US" sz="900" b="0" i="0" kern="1200" dirty="0">
                <a:solidFill>
                  <a:schemeClr val="tx1"/>
                </a:solidFill>
                <a:effectLst/>
                <a:latin typeface="Segoe UI Light" pitchFamily="34" charset="0"/>
                <a:ea typeface="+mn-ea"/>
                <a:cs typeface="+mn-cs"/>
              </a:rPr>
              <a:t>7. Your message processing logic uses the </a:t>
            </a:r>
            <a:r>
              <a:rPr lang="en-US" sz="900" b="0" i="0" kern="1200" dirty="0" err="1">
                <a:solidFill>
                  <a:schemeClr val="tx1"/>
                </a:solidFill>
                <a:effectLst/>
                <a:latin typeface="Segoe UI Light" pitchFamily="34" charset="0"/>
                <a:ea typeface="+mn-ea"/>
                <a:cs typeface="+mn-cs"/>
              </a:rPr>
              <a:t>GetChanges</a:t>
            </a:r>
            <a:r>
              <a:rPr lang="en-US" sz="900" b="0" i="0" kern="1200" dirty="0">
                <a:solidFill>
                  <a:schemeClr val="tx1"/>
                </a:solidFill>
                <a:effectLst/>
                <a:latin typeface="Segoe UI Light" pitchFamily="34" charset="0"/>
                <a:ea typeface="+mn-ea"/>
                <a:cs typeface="+mn-cs"/>
              </a:rPr>
              <a:t>()API to determine what changed.</a:t>
            </a:r>
          </a:p>
          <a:p>
            <a:r>
              <a:rPr lang="en-US" sz="900" b="0" i="0" kern="1200" dirty="0">
                <a:solidFill>
                  <a:schemeClr val="tx1"/>
                </a:solidFill>
                <a:effectLst/>
                <a:latin typeface="Segoe UI Light" pitchFamily="34" charset="0"/>
                <a:ea typeface="+mn-ea"/>
                <a:cs typeface="+mn-cs"/>
              </a:rPr>
              <a:t>8. The returned changes are processed and now your application performs what it needs to do based on the changes.</a:t>
            </a:r>
          </a:p>
          <a:p>
            <a:r>
              <a:rPr lang="en-US" sz="900" b="0" i="0" kern="1200" dirty="0">
                <a:solidFill>
                  <a:schemeClr val="tx1"/>
                </a:solidFill>
                <a:effectLst/>
                <a:latin typeface="Segoe UI Light" pitchFamily="34" charset="0"/>
                <a:ea typeface="+mn-ea"/>
                <a:cs typeface="+mn-cs"/>
              </a:rPr>
              <a:t>9. Finally the application persists the last retrieved </a:t>
            </a:r>
            <a:r>
              <a:rPr lang="en-US" sz="900" b="1" i="0" kern="1200" dirty="0" err="1">
                <a:solidFill>
                  <a:schemeClr val="tx1"/>
                </a:solidFill>
                <a:effectLst/>
                <a:latin typeface="Segoe UI Light" pitchFamily="34" charset="0"/>
                <a:ea typeface="+mn-ea"/>
                <a:cs typeface="+mn-cs"/>
              </a:rPr>
              <a:t>changeToken</a:t>
            </a:r>
            <a:r>
              <a:rPr lang="en-US" sz="900" b="0" i="0" kern="1200" dirty="0">
                <a:solidFill>
                  <a:schemeClr val="tx1"/>
                </a:solidFill>
                <a:effectLst/>
                <a:latin typeface="Segoe UI Light" pitchFamily="34" charset="0"/>
                <a:ea typeface="+mn-ea"/>
                <a:cs typeface="+mn-cs"/>
              </a:rPr>
              <a:t> so that next time it does not receive changes that were already processed.</a:t>
            </a:r>
          </a:p>
          <a:p>
            <a:endParaRPr lang="en-US" dirty="0"/>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5189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subscriptions are set to expire 6 months by default or at the specified date when they are created. Often you need the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to be available for a longer time. The patterns described below are good for increasing the lifetime of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 The first pattern is lightweight and the second one is slightly more complex and requires an additional web job to be hosted.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Basic model</a:t>
            </a:r>
          </a:p>
          <a:p>
            <a:r>
              <a:rPr lang="en-US" sz="900" b="0" i="0" kern="1200" dirty="0">
                <a:solidFill>
                  <a:schemeClr val="tx1"/>
                </a:solidFill>
                <a:effectLst/>
                <a:latin typeface="Segoe UI Light" pitchFamily="34" charset="0"/>
                <a:ea typeface="+mn-ea"/>
                <a:cs typeface="+mn-cs"/>
              </a:rPr>
              <a:t>When your service receives a notification it also gets information about the subscription lifetime. If the subscription is about to expire, inside your notification processing logic you simply extend the lifetime of the subscription. This model works fine for most cases. However, in a case where there's no change for 6 months on the list you've created a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 for, the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subscription is never prolonged and will be deleted.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Reliable but more complex model</a:t>
            </a:r>
          </a:p>
          <a:p>
            <a:r>
              <a:rPr lang="en-US" sz="900" b="0" i="0" kern="1200" dirty="0">
                <a:solidFill>
                  <a:schemeClr val="tx1"/>
                </a:solidFill>
                <a:effectLst/>
                <a:latin typeface="Segoe UI Light" pitchFamily="34" charset="0"/>
                <a:ea typeface="+mn-ea"/>
                <a:cs typeface="+mn-cs"/>
              </a:rPr>
              <a:t>Create a web job that on a weekly basis reads all the subscription IDs from the persistent storage. One-by-one extend the found subscriptions each time.</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79854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application must have at least edit permissions to the SharePoint list where the subscription will be updated.</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2981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Make the PATCH with the SharePoint REST API.</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actual renewal of a SharePoint list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can be done using a </a:t>
            </a:r>
            <a:r>
              <a:rPr lang="en-US" sz="900" b="0" i="0" u="none" strike="noStrike" kern="1200" dirty="0">
                <a:solidFill>
                  <a:schemeClr val="tx1"/>
                </a:solidFill>
                <a:effectLst/>
                <a:latin typeface="Segoe UI Light" pitchFamily="34" charset="0"/>
                <a:ea typeface="+mn-ea"/>
                <a:cs typeface="+mn-cs"/>
                <a:hlinkClick r:id="rId3"/>
              </a:rPr>
              <a:t>PATCH /_</a:t>
            </a:r>
            <a:r>
              <a:rPr lang="en-US" sz="900" b="0" i="0" u="none" strike="noStrike" kern="1200" dirty="0" err="1">
                <a:solidFill>
                  <a:schemeClr val="tx1"/>
                </a:solidFill>
                <a:effectLst/>
                <a:latin typeface="Segoe UI Light" pitchFamily="34" charset="0"/>
                <a:ea typeface="+mn-ea"/>
                <a:cs typeface="+mn-cs"/>
                <a:hlinkClick r:id="rId3"/>
              </a:rPr>
              <a:t>api</a:t>
            </a:r>
            <a:r>
              <a:rPr lang="en-US" sz="900" b="0" i="0" u="none" strike="noStrike" kern="1200" dirty="0">
                <a:solidFill>
                  <a:schemeClr val="tx1"/>
                </a:solidFill>
                <a:effectLst/>
                <a:latin typeface="Segoe UI Light" pitchFamily="34" charset="0"/>
                <a:ea typeface="+mn-ea"/>
                <a:cs typeface="+mn-cs"/>
                <a:hlinkClick r:id="rId3"/>
              </a:rPr>
              <a:t>/web/lists('list-id')/subscriptions(‘</a:t>
            </a:r>
            <a:r>
              <a:rPr lang="en-US" sz="900" b="0" i="0" u="none" strike="noStrike" kern="1200" dirty="0" err="1">
                <a:solidFill>
                  <a:schemeClr val="tx1"/>
                </a:solidFill>
                <a:effectLst/>
                <a:latin typeface="Segoe UI Light" pitchFamily="34" charset="0"/>
                <a:ea typeface="+mn-ea"/>
                <a:cs typeface="+mn-cs"/>
                <a:hlinkClick r:id="rId3"/>
              </a:rPr>
              <a:t>subscriptionID</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REST call.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Example</a:t>
            </a:r>
          </a:p>
          <a:p>
            <a:r>
              <a:rPr lang="en-US" sz="900" kern="1200" dirty="0">
                <a:solidFill>
                  <a:schemeClr val="tx1"/>
                </a:solidFill>
                <a:effectLst/>
                <a:latin typeface="Segoe UI Light" pitchFamily="34" charset="0"/>
                <a:ea typeface="+mn-ea"/>
                <a:cs typeface="+mn-cs"/>
              </a:rPr>
              <a:t>PATCH _</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/web/lists('5C77031A-9621-4DFC-BB5D-57803A94E91D')/subscriptions('6D77031A-2345-5GRT-BV3D-55234B56FR43') Content-Type: application/</a:t>
            </a:r>
            <a:r>
              <a:rPr lang="en-US" sz="900" kern="1200" dirty="0" err="1">
                <a:solidFill>
                  <a:schemeClr val="tx1"/>
                </a:solidFill>
                <a:effectLst/>
                <a:latin typeface="Segoe UI Light" pitchFamily="34" charset="0"/>
                <a:ea typeface="+mn-ea"/>
                <a:cs typeface="+mn-cs"/>
              </a:rPr>
              <a:t>json</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p>
          <a:p>
            <a:pPr marL="109306" lvl="1" indent="0">
              <a:buNone/>
            </a:pP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notificationUrl</a:t>
            </a:r>
            <a:r>
              <a:rPr lang="en-US" sz="900" kern="1200" dirty="0">
                <a:solidFill>
                  <a:schemeClr val="tx1"/>
                </a:solidFill>
                <a:effectLst/>
                <a:latin typeface="Segoe UI Light" pitchFamily="34" charset="0"/>
                <a:ea typeface="+mn-ea"/>
                <a:cs typeface="+mn-cs"/>
              </a:rPr>
              <a:t>": "https://contoso.azurewebsites.net/</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/v2/</a:t>
            </a:r>
            <a:r>
              <a:rPr lang="en-US" sz="900" kern="1200" dirty="0" err="1">
                <a:solidFill>
                  <a:schemeClr val="tx1"/>
                </a:solidFill>
                <a:effectLst/>
                <a:latin typeface="Segoe UI Light" pitchFamily="34" charset="0"/>
                <a:ea typeface="+mn-ea"/>
                <a:cs typeface="+mn-cs"/>
              </a:rPr>
              <a:t>webhook</a:t>
            </a:r>
            <a:r>
              <a:rPr lang="en-US" sz="900" kern="1200" dirty="0">
                <a:solidFill>
                  <a:schemeClr val="tx1"/>
                </a:solidFill>
                <a:effectLst/>
                <a:latin typeface="Segoe UI Light" pitchFamily="34" charset="0"/>
                <a:ea typeface="+mn-ea"/>
                <a:cs typeface="+mn-cs"/>
              </a:rPr>
              <a:t>-receiver", </a:t>
            </a:r>
          </a:p>
          <a:p>
            <a:pPr marL="109306" lvl="1" indent="0">
              <a:buNone/>
            </a:pP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expirationDateTime</a:t>
            </a:r>
            <a:r>
              <a:rPr lang="en-US" sz="900" kern="1200" dirty="0">
                <a:solidFill>
                  <a:schemeClr val="tx1"/>
                </a:solidFill>
                <a:effectLst/>
                <a:latin typeface="Segoe UI Light" pitchFamily="34" charset="0"/>
                <a:ea typeface="+mn-ea"/>
                <a:cs typeface="+mn-cs"/>
              </a:rPr>
              <a:t>": "2016-01-03T11:23:00.000Z" </a:t>
            </a:r>
          </a:p>
          <a:p>
            <a:r>
              <a:rPr lang="en-US" sz="90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Response</a:t>
            </a:r>
          </a:p>
          <a:p>
            <a:r>
              <a:rPr lang="en-US" sz="900" b="0" i="0" kern="1200" dirty="0">
                <a:solidFill>
                  <a:schemeClr val="tx1"/>
                </a:solidFill>
                <a:effectLst/>
                <a:latin typeface="Segoe UI Light" pitchFamily="34" charset="0"/>
                <a:ea typeface="+mn-ea"/>
                <a:cs typeface="+mn-cs"/>
              </a:rPr>
              <a:t>If the subscription is found and successfully updated, then a 204 No Content response is returned: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Example</a:t>
            </a:r>
          </a:p>
          <a:p>
            <a:r>
              <a:rPr lang="en-US" sz="900" kern="1200" dirty="0">
                <a:solidFill>
                  <a:schemeClr val="tx1"/>
                </a:solidFill>
                <a:effectLst/>
                <a:latin typeface="Segoe UI Light" pitchFamily="34" charset="0"/>
                <a:ea typeface="+mn-ea"/>
                <a:cs typeface="+mn-cs"/>
              </a:rPr>
              <a:t>HTTP/1.1 204 No Content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36885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ev.office.com/sharepoint/docs/apis/webhooks/lists/update-subscription"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30.emf"/><Relationship Id="rId2" Type="http://schemas.openxmlformats.org/officeDocument/2006/relationships/image" Target="../media/image15.emf"/><Relationship Id="rId1" Type="http://schemas.openxmlformats.org/officeDocument/2006/relationships/slideLayout" Target="../slideLayouts/slideLayout18.xml"/><Relationship Id="rId6" Type="http://schemas.openxmlformats.org/officeDocument/2006/relationships/image" Target="../media/image19.emf"/><Relationship Id="rId11" Type="http://schemas.openxmlformats.org/officeDocument/2006/relationships/image" Target="../media/image22.emf"/><Relationship Id="rId5" Type="http://schemas.openxmlformats.org/officeDocument/2006/relationships/image" Target="../media/image18.emf"/><Relationship Id="rId10" Type="http://schemas.openxmlformats.org/officeDocument/2006/relationships/image" Target="../media/image28.emf"/><Relationship Id="rId4" Type="http://schemas.openxmlformats.org/officeDocument/2006/relationships/image" Target="../media/image17.emf"/><Relationship Id="rId9"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6.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5.emf"/><Relationship Id="rId2" Type="http://schemas.openxmlformats.org/officeDocument/2006/relationships/image" Target="../media/image22.emf"/><Relationship Id="rId1" Type="http://schemas.openxmlformats.org/officeDocument/2006/relationships/slideLayout" Target="../slideLayouts/slideLayout18.xml"/><Relationship Id="rId6" Type="http://schemas.openxmlformats.org/officeDocument/2006/relationships/image" Target="../media/image18.emf"/><Relationship Id="rId11" Type="http://schemas.openxmlformats.org/officeDocument/2006/relationships/image" Target="../media/image24.emf"/><Relationship Id="rId5" Type="http://schemas.openxmlformats.org/officeDocument/2006/relationships/image" Target="../media/image17.emf"/><Relationship Id="rId10" Type="http://schemas.openxmlformats.org/officeDocument/2006/relationships/image" Target="../media/image23.emf"/><Relationship Id="rId4" Type="http://schemas.openxmlformats.org/officeDocument/2006/relationships/image" Target="../media/image16.emf"/><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9.emf"/><Relationship Id="rId2" Type="http://schemas.openxmlformats.org/officeDocument/2006/relationships/notesSlide" Target="../notesSlides/notesSlide6.xml"/><Relationship Id="rId16" Type="http://schemas.openxmlformats.org/officeDocument/2006/relationships/image" Target="../media/image25.emf"/><Relationship Id="rId1" Type="http://schemas.openxmlformats.org/officeDocument/2006/relationships/slideLayout" Target="../slideLayouts/slideLayout18.xml"/><Relationship Id="rId6" Type="http://schemas.openxmlformats.org/officeDocument/2006/relationships/image" Target="../media/image18.emf"/><Relationship Id="rId11" Type="http://schemas.openxmlformats.org/officeDocument/2006/relationships/image" Target="../media/image28.emf"/><Relationship Id="rId5" Type="http://schemas.openxmlformats.org/officeDocument/2006/relationships/image" Target="../media/image17.emf"/><Relationship Id="rId15" Type="http://schemas.openxmlformats.org/officeDocument/2006/relationships/image" Target="../media/image24.emf"/><Relationship Id="rId10" Type="http://schemas.openxmlformats.org/officeDocument/2006/relationships/image" Target="../media/image27.emf"/><Relationship Id="rId4" Type="http://schemas.openxmlformats.org/officeDocument/2006/relationships/image" Target="../media/image16.emf"/><Relationship Id="rId9" Type="http://schemas.openxmlformats.org/officeDocument/2006/relationships/image" Target="../media/image21.emf"/><Relationship Id="rId14" Type="http://schemas.openxmlformats.org/officeDocument/2006/relationships/image" Target="../media/image2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Working with the </a:t>
            </a:r>
            <a:r>
              <a:rPr lang="en-US" dirty="0" err="1"/>
              <a:t>Webhooks</a:t>
            </a:r>
            <a:r>
              <a:rPr lang="en-US" dirty="0"/>
              <a:t> to Retrieve and Act on SharePoint Changes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Microsoft Azure Active Directory (AD) applications</a:t>
            </a:r>
          </a:p>
          <a:p>
            <a:pPr lvl="1"/>
            <a:r>
              <a:rPr lang="en-US" dirty="0"/>
              <a:t>Set the following Azure AD application permissions</a:t>
            </a:r>
          </a:p>
          <a:p>
            <a:pPr lvl="1"/>
            <a:endParaRPr lang="en-US" dirty="0"/>
          </a:p>
          <a:p>
            <a:pPr lvl="1"/>
            <a:endParaRPr lang="en-US" dirty="0"/>
          </a:p>
          <a:p>
            <a:pPr lvl="1"/>
            <a:endParaRPr lang="en-US" dirty="0"/>
          </a:p>
          <a:p>
            <a:pPr lvl="1"/>
            <a:endParaRPr lang="en-US" dirty="0"/>
          </a:p>
          <a:p>
            <a:r>
              <a:rPr lang="en-US" dirty="0"/>
              <a:t>SharePoint add-in</a:t>
            </a:r>
          </a:p>
          <a:p>
            <a:pPr lvl="1"/>
            <a:r>
              <a:rPr lang="en-US" dirty="0"/>
              <a:t>Set the following SharePoint Add-in permissions (or higher)</a:t>
            </a:r>
          </a:p>
          <a:p>
            <a:pPr lvl="1"/>
            <a:r>
              <a:rPr lang="en-US" dirty="0"/>
              <a:t>A subscription can only be updated by the SharePoint Add-in that created it.</a:t>
            </a:r>
          </a:p>
          <a:p>
            <a:endParaRPr lang="en-US" dirty="0"/>
          </a:p>
        </p:txBody>
      </p:sp>
      <p:sp>
        <p:nvSpPr>
          <p:cNvPr id="3" name="Title 2"/>
          <p:cNvSpPr>
            <a:spLocks noGrp="1"/>
          </p:cNvSpPr>
          <p:nvPr>
            <p:ph type="title"/>
          </p:nvPr>
        </p:nvSpPr>
        <p:spPr/>
        <p:txBody>
          <a:bodyPr/>
          <a:lstStyle/>
          <a:p>
            <a:r>
              <a:rPr lang="en-US" sz="4400" dirty="0"/>
              <a:t>Required permissions to update </a:t>
            </a:r>
            <a:r>
              <a:rPr lang="en-US" sz="4400" dirty="0" err="1"/>
              <a:t>webhooks</a:t>
            </a:r>
            <a:endParaRPr lang="en-US" sz="4400" dirty="0"/>
          </a:p>
        </p:txBody>
      </p:sp>
      <p:graphicFrame>
        <p:nvGraphicFramePr>
          <p:cNvPr id="6" name="Table 5"/>
          <p:cNvGraphicFramePr>
            <a:graphicFrameLocks noGrp="1"/>
          </p:cNvGraphicFramePr>
          <p:nvPr>
            <p:extLst>
              <p:ext uri="{D42A27DB-BD31-4B8C-83A1-F6EECF244321}">
                <p14:modId xmlns:p14="http://schemas.microsoft.com/office/powerpoint/2010/main" val="2595961002"/>
              </p:ext>
            </p:extLst>
          </p:nvPr>
        </p:nvGraphicFramePr>
        <p:xfrm>
          <a:off x="1033661" y="2417142"/>
          <a:ext cx="10441160" cy="701040"/>
        </p:xfrm>
        <a:graphic>
          <a:graphicData uri="http://schemas.openxmlformats.org/drawingml/2006/table">
            <a:tbl>
              <a:tblPr>
                <a:tableStyleId>{5FD0F851-EC5A-4D38-B0AD-8093EC10F338}</a:tableStyleId>
              </a:tblPr>
              <a:tblGrid>
                <a:gridCol w="3384376">
                  <a:extLst>
                    <a:ext uri="{9D8B030D-6E8A-4147-A177-3AD203B41FA5}">
                      <a16:colId xmlns:a16="http://schemas.microsoft.com/office/drawing/2014/main" val="3251983201"/>
                    </a:ext>
                  </a:extLst>
                </a:gridCol>
                <a:gridCol w="7056784">
                  <a:extLst>
                    <a:ext uri="{9D8B030D-6E8A-4147-A177-3AD203B41FA5}">
                      <a16:colId xmlns:a16="http://schemas.microsoft.com/office/drawing/2014/main" val="3494648711"/>
                    </a:ext>
                  </a:extLst>
                </a:gridCol>
              </a:tblGrid>
              <a:tr h="0">
                <a:tc>
                  <a:txBody>
                    <a:bodyPr/>
                    <a:lstStyle/>
                    <a:p>
                      <a:pPr algn="l"/>
                      <a:r>
                        <a:rPr lang="en-US" dirty="0">
                          <a:solidFill>
                            <a:schemeClr val="bg1"/>
                          </a:solidFill>
                          <a:effectLst/>
                        </a:rPr>
                        <a:t>Application</a:t>
                      </a:r>
                      <a:endParaRPr lang="en-US" b="1" dirty="0">
                        <a:solidFill>
                          <a:schemeClr val="bg1"/>
                        </a:solidFill>
                        <a:effectLst/>
                      </a:endParaRPr>
                    </a:p>
                  </a:txBody>
                  <a:tcPr marL="82550" marR="82550" marT="38100" marB="38100" anchor="ctr">
                    <a:solidFill>
                      <a:schemeClr val="accent1"/>
                    </a:solidFill>
                  </a:tcPr>
                </a:tc>
                <a:tc>
                  <a:txBody>
                    <a:bodyPr/>
                    <a:lstStyle/>
                    <a:p>
                      <a:pPr algn="l"/>
                      <a:r>
                        <a:rPr lang="en-US" dirty="0">
                          <a:solidFill>
                            <a:schemeClr val="bg1"/>
                          </a:solidFill>
                          <a:effectLst/>
                        </a:rPr>
                        <a:t>Permission</a:t>
                      </a:r>
                      <a:endParaRPr lang="en-US" b="1" dirty="0">
                        <a:solidFill>
                          <a:schemeClr val="bg1"/>
                        </a:solidFill>
                        <a:effectLst/>
                      </a:endParaRPr>
                    </a:p>
                  </a:txBody>
                  <a:tcPr marL="82550" marR="82550" marT="38100" marB="38100" anchor="ctr">
                    <a:solidFill>
                      <a:schemeClr val="accent1"/>
                    </a:solidFill>
                  </a:tcPr>
                </a:tc>
                <a:extLst>
                  <a:ext uri="{0D108BD9-81ED-4DB2-BD59-A6C34878D82A}">
                    <a16:rowId xmlns:a16="http://schemas.microsoft.com/office/drawing/2014/main" val="557845830"/>
                  </a:ext>
                </a:extLst>
              </a:tr>
              <a:tr h="0">
                <a:tc>
                  <a:txBody>
                    <a:bodyPr/>
                    <a:lstStyle/>
                    <a:p>
                      <a:r>
                        <a:rPr lang="en-US" dirty="0">
                          <a:effectLst/>
                        </a:rPr>
                        <a:t>Office 365 SharePoint Online</a:t>
                      </a:r>
                    </a:p>
                  </a:txBody>
                  <a:tcPr marL="82550" marR="82550" marT="38100" marB="38100" anchor="ctr"/>
                </a:tc>
                <a:tc>
                  <a:txBody>
                    <a:bodyPr/>
                    <a:lstStyle/>
                    <a:p>
                      <a:r>
                        <a:rPr lang="en-US" dirty="0">
                          <a:effectLst/>
                        </a:rPr>
                        <a:t>Read and write items and lists in all site collections.</a:t>
                      </a:r>
                    </a:p>
                  </a:txBody>
                  <a:tcPr marL="82550" marR="82550" marT="38100" marB="38100" anchor="ctr"/>
                </a:tc>
                <a:extLst>
                  <a:ext uri="{0D108BD9-81ED-4DB2-BD59-A6C34878D82A}">
                    <a16:rowId xmlns:a16="http://schemas.microsoft.com/office/drawing/2014/main" val="168248415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01145813"/>
              </p:ext>
            </p:extLst>
          </p:nvPr>
        </p:nvGraphicFramePr>
        <p:xfrm>
          <a:off x="1033661" y="5153446"/>
          <a:ext cx="10441160" cy="701040"/>
        </p:xfrm>
        <a:graphic>
          <a:graphicData uri="http://schemas.openxmlformats.org/drawingml/2006/table">
            <a:tbl>
              <a:tblPr>
                <a:tableStyleId>{5FD0F851-EC5A-4D38-B0AD-8093EC10F338}</a:tableStyleId>
              </a:tblPr>
              <a:tblGrid>
                <a:gridCol w="3384376">
                  <a:extLst>
                    <a:ext uri="{9D8B030D-6E8A-4147-A177-3AD203B41FA5}">
                      <a16:colId xmlns:a16="http://schemas.microsoft.com/office/drawing/2014/main" val="3350029723"/>
                    </a:ext>
                  </a:extLst>
                </a:gridCol>
                <a:gridCol w="7056784">
                  <a:extLst>
                    <a:ext uri="{9D8B030D-6E8A-4147-A177-3AD203B41FA5}">
                      <a16:colId xmlns:a16="http://schemas.microsoft.com/office/drawing/2014/main" val="3983170727"/>
                    </a:ext>
                  </a:extLst>
                </a:gridCol>
              </a:tblGrid>
              <a:tr h="0">
                <a:tc>
                  <a:txBody>
                    <a:bodyPr/>
                    <a:lstStyle/>
                    <a:p>
                      <a:pPr algn="l"/>
                      <a:r>
                        <a:rPr lang="en-US" dirty="0">
                          <a:solidFill>
                            <a:schemeClr val="bg1"/>
                          </a:solidFill>
                          <a:effectLst/>
                        </a:rPr>
                        <a:t>Scope</a:t>
                      </a:r>
                      <a:endParaRPr lang="en-US" b="1" dirty="0">
                        <a:solidFill>
                          <a:schemeClr val="bg1"/>
                        </a:solidFill>
                        <a:effectLst/>
                      </a:endParaRPr>
                    </a:p>
                  </a:txBody>
                  <a:tcPr marL="82550" marR="82550" marT="38100" marB="38100" anchor="ctr">
                    <a:solidFill>
                      <a:schemeClr val="accent1"/>
                    </a:solidFill>
                  </a:tcPr>
                </a:tc>
                <a:tc>
                  <a:txBody>
                    <a:bodyPr/>
                    <a:lstStyle/>
                    <a:p>
                      <a:pPr algn="l"/>
                      <a:r>
                        <a:rPr lang="en-US" dirty="0">
                          <a:solidFill>
                            <a:schemeClr val="bg1"/>
                          </a:solidFill>
                          <a:effectLst/>
                        </a:rPr>
                        <a:t>Permission Rights</a:t>
                      </a:r>
                      <a:endParaRPr lang="en-US" b="1" dirty="0">
                        <a:solidFill>
                          <a:schemeClr val="bg1"/>
                        </a:solidFill>
                        <a:effectLst/>
                      </a:endParaRPr>
                    </a:p>
                  </a:txBody>
                  <a:tcPr marL="82550" marR="82550" marT="38100" marB="38100" anchor="ctr">
                    <a:solidFill>
                      <a:schemeClr val="accent1"/>
                    </a:solidFill>
                  </a:tcPr>
                </a:tc>
                <a:extLst>
                  <a:ext uri="{0D108BD9-81ED-4DB2-BD59-A6C34878D82A}">
                    <a16:rowId xmlns:a16="http://schemas.microsoft.com/office/drawing/2014/main" val="1419753929"/>
                  </a:ext>
                </a:extLst>
              </a:tr>
              <a:tr h="0">
                <a:tc>
                  <a:txBody>
                    <a:bodyPr/>
                    <a:lstStyle/>
                    <a:p>
                      <a:r>
                        <a:rPr lang="en-US" dirty="0">
                          <a:effectLst/>
                        </a:rPr>
                        <a:t>List</a:t>
                      </a:r>
                    </a:p>
                  </a:txBody>
                  <a:tcPr marL="82550" marR="82550" marT="38100" marB="38100" anchor="ctr"/>
                </a:tc>
                <a:tc>
                  <a:txBody>
                    <a:bodyPr/>
                    <a:lstStyle/>
                    <a:p>
                      <a:r>
                        <a:rPr lang="en-US" dirty="0">
                          <a:effectLst/>
                        </a:rPr>
                        <a:t>Manage</a:t>
                      </a:r>
                    </a:p>
                  </a:txBody>
                  <a:tcPr marL="82550" marR="82550" marT="38100" marB="38100" anchor="ctr"/>
                </a:tc>
                <a:extLst>
                  <a:ext uri="{0D108BD9-81ED-4DB2-BD59-A6C34878D82A}">
                    <a16:rowId xmlns:a16="http://schemas.microsoft.com/office/drawing/2014/main" val="4024165977"/>
                  </a:ext>
                </a:extLst>
              </a:tr>
            </a:tbl>
          </a:graphicData>
        </a:graphic>
      </p:graphicFrame>
    </p:spTree>
    <p:extLst>
      <p:ext uri="{BB962C8B-B14F-4D97-AF65-F5344CB8AC3E}">
        <p14:creationId xmlns:p14="http://schemas.microsoft.com/office/powerpoint/2010/main" val="547976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66418"/>
          </a:xfrm>
        </p:spPr>
        <p:txBody>
          <a:bodyPr/>
          <a:lstStyle/>
          <a:p>
            <a:r>
              <a:rPr lang="en-US" sz="3200" dirty="0">
                <a:solidFill>
                  <a:schemeClr val="tx1"/>
                </a:solidFill>
                <a:latin typeface="Segoe UI Light" pitchFamily="34" charset="0"/>
              </a:rPr>
              <a:t>Send an update request to SharePoint</a:t>
            </a:r>
          </a:p>
          <a:p>
            <a:pPr lvl="1"/>
            <a:r>
              <a:rPr lang="en-US" dirty="0">
                <a:solidFill>
                  <a:schemeClr val="tx1"/>
                </a:solidFill>
                <a:latin typeface="Segoe UI Light" pitchFamily="34" charset="0"/>
                <a:hlinkClick r:id="rId3"/>
              </a:rPr>
              <a:t>https://dev.office.com/sharepoint/docs/apis/webhooks/lists/update-subscription</a:t>
            </a:r>
            <a:r>
              <a:rPr lang="en-US" dirty="0">
                <a:solidFill>
                  <a:schemeClr val="tx1"/>
                </a:solidFill>
                <a:latin typeface="Segoe UI Light" pitchFamily="34" charset="0"/>
              </a:rPr>
              <a:t> </a:t>
            </a:r>
          </a:p>
        </p:txBody>
      </p:sp>
      <p:sp>
        <p:nvSpPr>
          <p:cNvPr id="3" name="Title 2"/>
          <p:cNvSpPr>
            <a:spLocks noGrp="1"/>
          </p:cNvSpPr>
          <p:nvPr>
            <p:ph type="title"/>
          </p:nvPr>
        </p:nvSpPr>
        <p:spPr/>
        <p:txBody>
          <a:bodyPr/>
          <a:lstStyle/>
          <a:p>
            <a:r>
              <a:rPr lang="en-US" dirty="0"/>
              <a:t>Renewing a </a:t>
            </a:r>
            <a:r>
              <a:rPr lang="en-US" dirty="0" err="1"/>
              <a:t>webhook</a:t>
            </a:r>
            <a:r>
              <a:rPr lang="en-US" dirty="0"/>
              <a:t> subscription</a:t>
            </a:r>
          </a:p>
        </p:txBody>
      </p:sp>
      <p:sp>
        <p:nvSpPr>
          <p:cNvPr id="4" name="Rectangle 1"/>
          <p:cNvSpPr>
            <a:spLocks noChangeArrowheads="1"/>
          </p:cNvSpPr>
          <p:nvPr/>
        </p:nvSpPr>
        <p:spPr bwMode="auto">
          <a:xfrm>
            <a:off x="745629" y="2417142"/>
            <a:ext cx="634552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2400" b="0" i="0" u="none" strike="noStrike" cap="none" normalizeH="0" baseline="0" dirty="0">
                <a:ln>
                  <a:noFill/>
                </a:ln>
                <a:solidFill>
                  <a:srgbClr val="000000"/>
                </a:solidFill>
                <a:effectLst/>
                <a:latin typeface="+mj-lt"/>
              </a:rPr>
              <a:t>PATCH </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_</a:t>
            </a:r>
            <a:r>
              <a:rPr kumimoji="0" lang="en-US" altLang="en-US" sz="2400" b="0" i="0" u="none" strike="noStrike" cap="none" normalizeH="0" baseline="0" dirty="0" err="1">
                <a:ln>
                  <a:noFill/>
                </a:ln>
                <a:solidFill>
                  <a:srgbClr val="000000"/>
                </a:solidFill>
                <a:effectLst/>
                <a:latin typeface="+mj-lt"/>
              </a:rPr>
              <a:t>api</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web</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0000"/>
                </a:solidFill>
                <a:effectLst/>
                <a:latin typeface="+mj-lt"/>
              </a:rPr>
              <a:t>lists</a:t>
            </a:r>
            <a:r>
              <a:rPr kumimoji="0" lang="en-US" altLang="en-US" sz="2400" b="0" i="0" u="none" strike="noStrike" cap="none" normalizeH="0" baseline="0" dirty="0">
                <a:ln>
                  <a:noFill/>
                </a:ln>
                <a:solidFill>
                  <a:srgbClr val="666600"/>
                </a:solidFill>
                <a:effectLst/>
                <a:latin typeface="+mj-lt"/>
              </a:rPr>
              <a:t>(</a:t>
            </a:r>
            <a:r>
              <a:rPr kumimoji="0" lang="en-US" altLang="en-US" sz="2400" b="0" i="0" u="none" strike="noStrike" cap="none" normalizeH="0" baseline="0" dirty="0">
                <a:ln>
                  <a:noFill/>
                </a:ln>
                <a:solidFill>
                  <a:srgbClr val="008800"/>
                </a:solidFill>
                <a:effectLst/>
                <a:latin typeface="+mj-lt"/>
              </a:rPr>
              <a:t>'list-id'</a:t>
            </a:r>
            <a:r>
              <a:rPr kumimoji="0" lang="en-US" altLang="en-US" sz="2400" b="0" i="0" u="none" strike="noStrike" cap="none" normalizeH="0" baseline="0" dirty="0">
                <a:ln>
                  <a:noFill/>
                </a:ln>
                <a:solidFill>
                  <a:srgbClr val="666600"/>
                </a:solidFill>
                <a:effectLst/>
                <a:latin typeface="+mj-lt"/>
              </a:rPr>
              <a:t>)/</a:t>
            </a:r>
            <a:r>
              <a:rPr lang="en-US" altLang="en-US" sz="2400" dirty="0">
                <a:solidFill>
                  <a:srgbClr val="000000"/>
                </a:solidFill>
                <a:latin typeface="+mj-lt"/>
              </a:rPr>
              <a:t>subscriptions('</a:t>
            </a:r>
            <a:r>
              <a:rPr lang="en-US" altLang="en-US" sz="2400" dirty="0">
                <a:solidFill>
                  <a:srgbClr val="008800"/>
                </a:solidFill>
                <a:latin typeface="+mj-lt"/>
              </a:rPr>
              <a:t>id</a:t>
            </a:r>
            <a:r>
              <a:rPr lang="en-US" altLang="en-US" sz="2400" dirty="0">
                <a:solidFill>
                  <a:srgbClr val="000000"/>
                </a:solidFill>
                <a:latin typeface="+mj-lt"/>
              </a:rPr>
              <a:t>')/</a:t>
            </a:r>
            <a:r>
              <a:rPr kumimoji="0" lang="en-US" altLang="en-US" sz="1100" b="0" i="0" u="none" strike="noStrike" cap="none" normalizeH="0" baseline="0" dirty="0">
                <a:ln>
                  <a:noFill/>
                </a:ln>
                <a:solidFill>
                  <a:schemeClr val="tx1"/>
                </a:solidFill>
                <a:effectLst/>
                <a:latin typeface="+mj-lt"/>
              </a:rPr>
              <a:t> </a:t>
            </a:r>
            <a:endParaRPr kumimoji="0" lang="en-US" altLang="en-US" sz="4800" b="0" i="0" u="none" strike="noStrike" cap="none" normalizeH="0" baseline="0" dirty="0">
              <a:ln>
                <a:noFill/>
              </a:ln>
              <a:solidFill>
                <a:schemeClr val="tx1"/>
              </a:solidFill>
              <a:effectLst/>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2420704095"/>
              </p:ext>
            </p:extLst>
          </p:nvPr>
        </p:nvGraphicFramePr>
        <p:xfrm>
          <a:off x="745629" y="3065214"/>
          <a:ext cx="11089232" cy="2426264"/>
        </p:xfrm>
        <a:graphic>
          <a:graphicData uri="http://schemas.openxmlformats.org/drawingml/2006/table">
            <a:tbl>
              <a:tblPr>
                <a:tableStyleId>{5FD0F851-EC5A-4D38-B0AD-8093EC10F338}</a:tableStyleId>
              </a:tblPr>
              <a:tblGrid>
                <a:gridCol w="2671129">
                  <a:extLst>
                    <a:ext uri="{9D8B030D-6E8A-4147-A177-3AD203B41FA5}">
                      <a16:colId xmlns:a16="http://schemas.microsoft.com/office/drawing/2014/main" val="29613207"/>
                    </a:ext>
                  </a:extLst>
                </a:gridCol>
                <a:gridCol w="1295093">
                  <a:extLst>
                    <a:ext uri="{9D8B030D-6E8A-4147-A177-3AD203B41FA5}">
                      <a16:colId xmlns:a16="http://schemas.microsoft.com/office/drawing/2014/main" val="1839096703"/>
                    </a:ext>
                  </a:extLst>
                </a:gridCol>
                <a:gridCol w="7123010">
                  <a:extLst>
                    <a:ext uri="{9D8B030D-6E8A-4147-A177-3AD203B41FA5}">
                      <a16:colId xmlns:a16="http://schemas.microsoft.com/office/drawing/2014/main" val="272064549"/>
                    </a:ext>
                  </a:extLst>
                </a:gridCol>
              </a:tblGrid>
              <a:tr h="133282">
                <a:tc>
                  <a:txBody>
                    <a:bodyPr/>
                    <a:lstStyle/>
                    <a:p>
                      <a:pPr algn="l"/>
                      <a:r>
                        <a:rPr lang="en-US" sz="1800" dirty="0">
                          <a:solidFill>
                            <a:schemeClr val="bg1"/>
                          </a:solidFill>
                          <a:effectLst/>
                        </a:rPr>
                        <a:t>Name</a:t>
                      </a:r>
                      <a:endParaRPr lang="en-US" sz="1800" b="1" dirty="0">
                        <a:solidFill>
                          <a:schemeClr val="bg1"/>
                        </a:solidFill>
                        <a:effectLst/>
                      </a:endParaRPr>
                    </a:p>
                  </a:txBody>
                  <a:tcPr marL="31389" marR="31389" marT="14487" marB="14487" anchor="ctr">
                    <a:solidFill>
                      <a:schemeClr val="accent1"/>
                    </a:solidFill>
                  </a:tcPr>
                </a:tc>
                <a:tc>
                  <a:txBody>
                    <a:bodyPr/>
                    <a:lstStyle/>
                    <a:p>
                      <a:pPr algn="l"/>
                      <a:r>
                        <a:rPr lang="en-US" sz="1800" dirty="0">
                          <a:solidFill>
                            <a:schemeClr val="bg1"/>
                          </a:solidFill>
                          <a:effectLst/>
                        </a:rPr>
                        <a:t>Type</a:t>
                      </a:r>
                      <a:endParaRPr lang="en-US" sz="1800" b="1" dirty="0">
                        <a:solidFill>
                          <a:schemeClr val="bg1"/>
                        </a:solidFill>
                        <a:effectLst/>
                      </a:endParaRPr>
                    </a:p>
                  </a:txBody>
                  <a:tcPr marL="31389" marR="31389" marT="14487" marB="14487" anchor="ctr">
                    <a:solidFill>
                      <a:schemeClr val="accent1"/>
                    </a:solidFill>
                  </a:tcPr>
                </a:tc>
                <a:tc>
                  <a:txBody>
                    <a:bodyPr/>
                    <a:lstStyle/>
                    <a:p>
                      <a:pPr algn="l"/>
                      <a:r>
                        <a:rPr lang="en-US" sz="1800" dirty="0">
                          <a:solidFill>
                            <a:schemeClr val="bg1"/>
                          </a:solidFill>
                          <a:effectLst/>
                        </a:rPr>
                        <a:t>Description</a:t>
                      </a:r>
                      <a:endParaRPr lang="en-US" sz="1800" b="1" dirty="0">
                        <a:solidFill>
                          <a:schemeClr val="bg1"/>
                        </a:solidFill>
                        <a:effectLst/>
                      </a:endParaRPr>
                    </a:p>
                  </a:txBody>
                  <a:tcPr marL="31389" marR="31389" marT="14487" marB="14487" anchor="ctr">
                    <a:solidFill>
                      <a:schemeClr val="accent1"/>
                    </a:solidFill>
                  </a:tcPr>
                </a:tc>
                <a:extLst>
                  <a:ext uri="{0D108BD9-81ED-4DB2-BD59-A6C34878D82A}">
                    <a16:rowId xmlns:a16="http://schemas.microsoft.com/office/drawing/2014/main" val="1727951445"/>
                  </a:ext>
                </a:extLst>
              </a:tr>
              <a:tr h="341897">
                <a:tc>
                  <a:txBody>
                    <a:bodyPr/>
                    <a:lstStyle/>
                    <a:p>
                      <a:r>
                        <a:rPr lang="en-US" sz="1800" dirty="0" err="1">
                          <a:effectLst/>
                        </a:rPr>
                        <a:t>notificationUrl</a:t>
                      </a:r>
                      <a:endParaRPr lang="en-US" sz="1800" dirty="0">
                        <a:effectLst/>
                      </a:endParaRPr>
                    </a:p>
                  </a:txBody>
                  <a:tcPr marL="31389" marR="31389" marT="14487" marB="14487" anchor="ctr"/>
                </a:tc>
                <a:tc>
                  <a:txBody>
                    <a:bodyPr/>
                    <a:lstStyle/>
                    <a:p>
                      <a:r>
                        <a:rPr lang="en-US" sz="1800" dirty="0">
                          <a:effectLst/>
                        </a:rPr>
                        <a:t>string</a:t>
                      </a:r>
                    </a:p>
                  </a:txBody>
                  <a:tcPr marL="31389" marR="31389" marT="14487" marB="14487"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effectLst/>
                        </a:rPr>
                        <a:t>The service URL to send notifications to.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effectLst/>
                        </a:rPr>
                        <a:t>Ex: https://your.web.site/your/webhook/service/handlerequest</a:t>
                      </a:r>
                    </a:p>
                  </a:txBody>
                  <a:tcPr marL="31389" marR="31389" marT="14487" marB="14487" anchor="ctr"/>
                </a:tc>
                <a:extLst>
                  <a:ext uri="{0D108BD9-81ED-4DB2-BD59-A6C34878D82A}">
                    <a16:rowId xmlns:a16="http://schemas.microsoft.com/office/drawing/2014/main" val="1179236805"/>
                  </a:ext>
                </a:extLst>
              </a:tr>
              <a:tr h="446204">
                <a:tc>
                  <a:txBody>
                    <a:bodyPr/>
                    <a:lstStyle/>
                    <a:p>
                      <a:r>
                        <a:rPr lang="en-US" sz="1800" dirty="0" err="1">
                          <a:effectLst/>
                        </a:rPr>
                        <a:t>expirationDateTime</a:t>
                      </a:r>
                      <a:endParaRPr lang="en-US" sz="1800" dirty="0">
                        <a:effectLst/>
                      </a:endParaRPr>
                    </a:p>
                  </a:txBody>
                  <a:tcPr marL="31389" marR="31389" marT="14487" marB="14487" anchor="ctr">
                    <a:solidFill>
                      <a:schemeClr val="bg2"/>
                    </a:solidFill>
                  </a:tcPr>
                </a:tc>
                <a:tc>
                  <a:txBody>
                    <a:bodyPr/>
                    <a:lstStyle/>
                    <a:p>
                      <a:r>
                        <a:rPr lang="en-US" sz="1800" dirty="0">
                          <a:effectLst/>
                        </a:rPr>
                        <a:t>date</a:t>
                      </a:r>
                    </a:p>
                  </a:txBody>
                  <a:tcPr marL="31389" marR="31389" marT="14487" marB="14487" anchor="ctr">
                    <a:solidFill>
                      <a:schemeClr val="bg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effectLst/>
                        </a:rPr>
                        <a:t>The date the notification will expire and be deleted.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effectLst/>
                        </a:rPr>
                        <a:t>Ex: </a:t>
                      </a:r>
                      <a:r>
                        <a:rPr lang="en-US" sz="1800" dirty="0">
                          <a:effectLst/>
                          <a:latin typeface="+mn-lt"/>
                        </a:rPr>
                        <a:t>2016-10-04T16:30:00+00:00</a:t>
                      </a:r>
                      <a:endParaRPr lang="en-US" sz="1800" dirty="0">
                        <a:effectLst/>
                      </a:endParaRPr>
                    </a:p>
                  </a:txBody>
                  <a:tcPr marL="31389" marR="31389" marT="14487" marB="14487" anchor="ctr">
                    <a:solidFill>
                      <a:schemeClr val="bg2"/>
                    </a:solidFill>
                  </a:tcPr>
                </a:tc>
                <a:extLst>
                  <a:ext uri="{0D108BD9-81ED-4DB2-BD59-A6C34878D82A}">
                    <a16:rowId xmlns:a16="http://schemas.microsoft.com/office/drawing/2014/main" val="560997464"/>
                  </a:ext>
                </a:extLst>
              </a:tr>
              <a:tr h="967742">
                <a:tc>
                  <a:txBody>
                    <a:bodyPr/>
                    <a:lstStyle/>
                    <a:p>
                      <a:r>
                        <a:rPr lang="en-US" sz="1800" dirty="0">
                          <a:effectLst/>
                        </a:rPr>
                        <a:t>client-</a:t>
                      </a:r>
                      <a:r>
                        <a:rPr lang="en-US" sz="1800" dirty="0" err="1">
                          <a:effectLst/>
                        </a:rPr>
                        <a:t>clientState</a:t>
                      </a:r>
                      <a:endParaRPr lang="en-US" sz="1800" dirty="0">
                        <a:effectLst/>
                      </a:endParaRPr>
                    </a:p>
                  </a:txBody>
                  <a:tcPr marL="31389" marR="31389" marT="14487" marB="14487" anchor="ctr"/>
                </a:tc>
                <a:tc>
                  <a:txBody>
                    <a:bodyPr/>
                    <a:lstStyle/>
                    <a:p>
                      <a:r>
                        <a:rPr lang="en-US" sz="1800">
                          <a:effectLst/>
                        </a:rPr>
                        <a:t>string</a:t>
                      </a:r>
                    </a:p>
                  </a:txBody>
                  <a:tcPr marL="31389" marR="31389" marT="14487" marB="14487" anchor="ctr"/>
                </a:tc>
                <a:tc>
                  <a:txBody>
                    <a:bodyPr/>
                    <a:lstStyle/>
                    <a:p>
                      <a:r>
                        <a:rPr lang="en-US" sz="1800" dirty="0">
                          <a:effectLst/>
                        </a:rPr>
                        <a:t>Optional. Opaque string passed back to the client on all notifications. You can use this for validating notifications, or tagging different subscriptions.</a:t>
                      </a:r>
                    </a:p>
                  </a:txBody>
                  <a:tcPr marL="31389" marR="31389" marT="14487" marB="14487" anchor="ctr"/>
                </a:tc>
                <a:extLst>
                  <a:ext uri="{0D108BD9-81ED-4DB2-BD59-A6C34878D82A}">
                    <a16:rowId xmlns:a16="http://schemas.microsoft.com/office/drawing/2014/main" val="345139778"/>
                  </a:ext>
                </a:extLst>
              </a:tr>
            </a:tbl>
          </a:graphicData>
        </a:graphic>
      </p:graphicFrame>
    </p:spTree>
    <p:extLst>
      <p:ext uri="{BB962C8B-B14F-4D97-AF65-F5344CB8AC3E}">
        <p14:creationId xmlns:p14="http://schemas.microsoft.com/office/powerpoint/2010/main" val="6298007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31435"/>
          </a:xfrm>
        </p:spPr>
        <p:txBody>
          <a:bodyPr/>
          <a:lstStyle/>
          <a:p>
            <a:r>
              <a:rPr lang="en-US" dirty="0"/>
              <a:t>Built-in retry mechanism</a:t>
            </a:r>
          </a:p>
          <a:p>
            <a:r>
              <a:rPr lang="en-US" dirty="0"/>
              <a:t>If a response is not received in less than 5 seconds..</a:t>
            </a:r>
          </a:p>
          <a:p>
            <a:pPr lvl="1"/>
            <a:r>
              <a:rPr lang="en-US" dirty="0"/>
              <a:t>SharePoint retries a few times</a:t>
            </a:r>
          </a:p>
          <a:p>
            <a:pPr lvl="1"/>
            <a:r>
              <a:rPr lang="en-US" dirty="0"/>
              <a:t>Exponentially backs off</a:t>
            </a:r>
          </a:p>
          <a:p>
            <a:pPr lvl="1"/>
            <a:r>
              <a:rPr lang="en-US" dirty="0"/>
              <a:t>Ultimately discards the message</a:t>
            </a:r>
          </a:p>
        </p:txBody>
      </p:sp>
      <p:sp>
        <p:nvSpPr>
          <p:cNvPr id="3" name="Title 2"/>
          <p:cNvSpPr>
            <a:spLocks noGrp="1"/>
          </p:cNvSpPr>
          <p:nvPr>
            <p:ph type="title"/>
          </p:nvPr>
        </p:nvSpPr>
        <p:spPr/>
        <p:txBody>
          <a:bodyPr/>
          <a:lstStyle/>
          <a:p>
            <a:r>
              <a:rPr lang="en-US" dirty="0" err="1"/>
              <a:t>Webhook</a:t>
            </a:r>
            <a:r>
              <a:rPr lang="en-US" dirty="0"/>
              <a:t> retry mechanism</a:t>
            </a:r>
          </a:p>
        </p:txBody>
      </p:sp>
    </p:spTree>
    <p:extLst>
      <p:ext uri="{BB962C8B-B14F-4D97-AF65-F5344CB8AC3E}">
        <p14:creationId xmlns:p14="http://schemas.microsoft.com/office/powerpoint/2010/main" val="2804931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a:t>Connect remote debugger to your service and web job running in Azure </a:t>
            </a:r>
          </a:p>
          <a:p>
            <a:r>
              <a:rPr lang="en-US" dirty="0"/>
              <a:t>Use </a:t>
            </a:r>
            <a:r>
              <a:rPr lang="en-US" dirty="0" err="1"/>
              <a:t>ngrok</a:t>
            </a:r>
            <a:r>
              <a:rPr lang="en-US" dirty="0"/>
              <a:t> (</a:t>
            </a:r>
            <a:r>
              <a:rPr lang="en-US" dirty="0">
                <a:hlinkClick r:id="rId3"/>
              </a:rPr>
              <a:t>https://ngrok.com/</a:t>
            </a:r>
            <a:r>
              <a:rPr lang="en-US" dirty="0"/>
              <a:t>) are alternative to create a tunnel to your service running on localhost</a:t>
            </a:r>
            <a:endParaRPr lang="nl-BE" dirty="0"/>
          </a:p>
        </p:txBody>
      </p:sp>
      <p:sp>
        <p:nvSpPr>
          <p:cNvPr id="3" name="Title 2"/>
          <p:cNvSpPr>
            <a:spLocks noGrp="1"/>
          </p:cNvSpPr>
          <p:nvPr>
            <p:ph type="title"/>
          </p:nvPr>
        </p:nvSpPr>
        <p:spPr/>
        <p:txBody>
          <a:bodyPr/>
          <a:lstStyle/>
          <a:p>
            <a:r>
              <a:rPr lang="en-US" dirty="0"/>
              <a:t>Developing and debugging </a:t>
            </a:r>
            <a:r>
              <a:rPr lang="en-US" dirty="0" err="1"/>
              <a:t>webhooks</a:t>
            </a:r>
            <a:endParaRPr lang="en-US" dirty="0"/>
          </a:p>
        </p:txBody>
      </p:sp>
    </p:spTree>
    <p:extLst>
      <p:ext uri="{BB962C8B-B14F-4D97-AF65-F5344CB8AC3E}">
        <p14:creationId xmlns:p14="http://schemas.microsoft.com/office/powerpoint/2010/main" val="34702747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setup</a:t>
            </a:r>
            <a:endParaRPr lang="nl-BE" dirty="0"/>
          </a:p>
        </p:txBody>
      </p:sp>
      <p:grpSp>
        <p:nvGrpSpPr>
          <p:cNvPr id="12" name="Group 11"/>
          <p:cNvGrpSpPr/>
          <p:nvPr/>
        </p:nvGrpSpPr>
        <p:grpSpPr>
          <a:xfrm>
            <a:off x="5600863" y="4032282"/>
            <a:ext cx="3102146" cy="517065"/>
            <a:chOff x="2514600" y="4860815"/>
            <a:chExt cx="4848313" cy="517065"/>
          </a:xfrm>
        </p:grpSpPr>
        <p:cxnSp>
          <p:nvCxnSpPr>
            <p:cNvPr id="53" name="Straight Arrow Connector 52"/>
            <p:cNvCxnSpPr>
              <a:cxnSpLocks/>
            </p:cNvCxnSpPr>
            <p:nvPr/>
          </p:nvCxnSpPr>
          <p:spPr>
            <a:xfrm>
              <a:off x="2514600" y="4860815"/>
              <a:ext cx="4848313" cy="0"/>
            </a:xfrm>
            <a:prstGeom prst="straightConnector1">
              <a:avLst/>
            </a:prstGeom>
            <a:ln w="28575">
              <a:solidFill>
                <a:srgbClr val="00827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7" name="TextBox 56"/>
            <p:cNvSpPr txBox="1"/>
            <p:nvPr/>
          </p:nvSpPr>
          <p:spPr>
            <a:xfrm>
              <a:off x="3200399" y="4860815"/>
              <a:ext cx="577327" cy="517065"/>
            </a:xfrm>
            <a:prstGeom prst="rect">
              <a:avLst/>
            </a:prstGeom>
            <a:noFill/>
          </p:spPr>
          <p:txBody>
            <a:bodyPr wrap="none" lIns="182880" tIns="146304" rIns="182880" bIns="146304" rtlCol="0">
              <a:spAutoFit/>
            </a:bodyPr>
            <a:lstStyle/>
            <a:p>
              <a:pPr>
                <a:lnSpc>
                  <a:spcPct val="90000"/>
                </a:lnSpc>
                <a:spcAft>
                  <a:spcPts val="600"/>
                </a:spcAft>
              </a:pPr>
              <a:endParaRPr lang="nl-BE" sz="1600" dirty="0" err="1">
                <a:solidFill>
                  <a:schemeClr val="accent2"/>
                </a:solidFill>
              </a:endParaRPr>
            </a:p>
          </p:txBody>
        </p:sp>
      </p:grpSp>
      <p:grpSp>
        <p:nvGrpSpPr>
          <p:cNvPr id="21" name="Group 20"/>
          <p:cNvGrpSpPr/>
          <p:nvPr/>
        </p:nvGrpSpPr>
        <p:grpSpPr>
          <a:xfrm>
            <a:off x="215923" y="1542623"/>
            <a:ext cx="12050986" cy="3094175"/>
            <a:chOff x="113217" y="1176811"/>
            <a:chExt cx="12050986" cy="3094175"/>
          </a:xfrm>
        </p:grpSpPr>
        <p:grpSp>
          <p:nvGrpSpPr>
            <p:cNvPr id="24" name="Group 23"/>
            <p:cNvGrpSpPr>
              <a:grpSpLocks noChangeAspect="1"/>
            </p:cNvGrpSpPr>
            <p:nvPr/>
          </p:nvGrpSpPr>
          <p:grpSpPr>
            <a:xfrm>
              <a:off x="9006506" y="1590669"/>
              <a:ext cx="3157697" cy="2680317"/>
              <a:chOff x="1189689" y="976497"/>
              <a:chExt cx="3486193" cy="2959150"/>
            </a:xfrm>
          </p:grpSpPr>
          <p:grpSp>
            <p:nvGrpSpPr>
              <p:cNvPr id="25" name="Group 24"/>
              <p:cNvGrpSpPr/>
              <p:nvPr/>
            </p:nvGrpSpPr>
            <p:grpSpPr>
              <a:xfrm>
                <a:off x="3605640" y="1950993"/>
                <a:ext cx="1070242" cy="1327793"/>
                <a:chOff x="1919646" y="3675113"/>
                <a:chExt cx="902998" cy="1126838"/>
              </a:xfrm>
            </p:grpSpPr>
            <p:pic>
              <p:nvPicPr>
                <p:cNvPr id="40" name="Picture 39"/>
                <p:cNvPicPr>
                  <a:picLocks noChangeAspect="1"/>
                </p:cNvPicPr>
                <p:nvPr/>
              </p:nvPicPr>
              <p:blipFill>
                <a:blip r:embed="rId2"/>
                <a:stretch>
                  <a:fillRect/>
                </a:stretch>
              </p:blipFill>
              <p:spPr>
                <a:xfrm>
                  <a:off x="1919646" y="3675113"/>
                  <a:ext cx="674964" cy="892879"/>
                </a:xfrm>
                <a:prstGeom prst="rect">
                  <a:avLst/>
                </a:prstGeom>
              </p:spPr>
            </p:pic>
            <p:pic>
              <p:nvPicPr>
                <p:cNvPr id="41" name="Picture 40"/>
                <p:cNvPicPr>
                  <a:picLocks noChangeAspect="1"/>
                </p:cNvPicPr>
                <p:nvPr/>
              </p:nvPicPr>
              <p:blipFill>
                <a:blip r:embed="rId3"/>
                <a:stretch>
                  <a:fillRect/>
                </a:stretch>
              </p:blipFill>
              <p:spPr>
                <a:xfrm>
                  <a:off x="2210824" y="4189471"/>
                  <a:ext cx="611820" cy="612480"/>
                </a:xfrm>
                <a:prstGeom prst="rect">
                  <a:avLst/>
                </a:prstGeom>
              </p:spPr>
            </p:pic>
          </p:grpSp>
          <p:grpSp>
            <p:nvGrpSpPr>
              <p:cNvPr id="26" name="Group 25"/>
              <p:cNvGrpSpPr/>
              <p:nvPr/>
            </p:nvGrpSpPr>
            <p:grpSpPr>
              <a:xfrm>
                <a:off x="1189689" y="1453879"/>
                <a:ext cx="2516893" cy="2481768"/>
                <a:chOff x="4383758" y="2311697"/>
                <a:chExt cx="2516893" cy="2481768"/>
              </a:xfrm>
            </p:grpSpPr>
            <p:sp>
              <p:nvSpPr>
                <p:cNvPr id="28" name="Rectangle 2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tx1">
                          <a:lumMod val="65000"/>
                          <a:lumOff val="35000"/>
                        </a:schemeClr>
                      </a:solidFill>
                      <a:ea typeface="Segoe UI" pitchFamily="34" charset="0"/>
                      <a:cs typeface="Segoe UI" pitchFamily="34" charset="0"/>
                    </a:rPr>
                    <a:t>SharePoint </a:t>
                  </a:r>
                  <a:br>
                    <a:rPr lang="en-US" sz="1632" dirty="0">
                      <a:solidFill>
                        <a:schemeClr val="tx1">
                          <a:lumMod val="65000"/>
                          <a:lumOff val="35000"/>
                        </a:schemeClr>
                      </a:solidFill>
                      <a:ea typeface="Segoe UI" pitchFamily="34" charset="0"/>
                      <a:cs typeface="Segoe UI" pitchFamily="34" charset="0"/>
                    </a:rPr>
                  </a:br>
                  <a:r>
                    <a:rPr lang="en-US" sz="1632" dirty="0">
                      <a:solidFill>
                        <a:schemeClr val="tx1">
                          <a:lumMod val="65000"/>
                          <a:lumOff val="35000"/>
                        </a:schemeClr>
                      </a:solidFill>
                      <a:ea typeface="Segoe UI" pitchFamily="34" charset="0"/>
                      <a:cs typeface="Segoe UI" pitchFamily="34" charset="0"/>
                    </a:rPr>
                    <a:t>Service</a:t>
                  </a:r>
                </a:p>
              </p:txBody>
            </p:sp>
            <p:grpSp>
              <p:nvGrpSpPr>
                <p:cNvPr id="29" name="Group 28"/>
                <p:cNvGrpSpPr/>
                <p:nvPr/>
              </p:nvGrpSpPr>
              <p:grpSpPr>
                <a:xfrm>
                  <a:off x="5421611" y="2886866"/>
                  <a:ext cx="1479040" cy="1043909"/>
                  <a:chOff x="4557447" y="1721445"/>
                  <a:chExt cx="1479040" cy="1043909"/>
                </a:xfrm>
              </p:grpSpPr>
              <p:pic>
                <p:nvPicPr>
                  <p:cNvPr id="37" name="Picture 36"/>
                  <p:cNvPicPr>
                    <a:picLocks noChangeAspect="1"/>
                  </p:cNvPicPr>
                  <p:nvPr/>
                </p:nvPicPr>
                <p:blipFill>
                  <a:blip r:embed="rId4"/>
                  <a:stretch>
                    <a:fillRect/>
                  </a:stretch>
                </p:blipFill>
                <p:spPr>
                  <a:xfrm>
                    <a:off x="4557447" y="1902539"/>
                    <a:ext cx="477423" cy="839046"/>
                  </a:xfrm>
                  <a:prstGeom prst="rect">
                    <a:avLst/>
                  </a:prstGeom>
                </p:spPr>
              </p:pic>
              <p:pic>
                <p:nvPicPr>
                  <p:cNvPr id="38" name="Picture 37"/>
                  <p:cNvPicPr>
                    <a:picLocks noChangeAspect="1"/>
                  </p:cNvPicPr>
                  <p:nvPr/>
                </p:nvPicPr>
                <p:blipFill>
                  <a:blip r:embed="rId4"/>
                  <a:stretch>
                    <a:fillRect/>
                  </a:stretch>
                </p:blipFill>
                <p:spPr>
                  <a:xfrm>
                    <a:off x="4869643" y="1721445"/>
                    <a:ext cx="477423" cy="839046"/>
                  </a:xfrm>
                  <a:prstGeom prst="rect">
                    <a:avLst/>
                  </a:prstGeom>
                </p:spPr>
              </p:pic>
              <p:pic>
                <p:nvPicPr>
                  <p:cNvPr id="39" name="Picture 38"/>
                  <p:cNvPicPr>
                    <a:picLocks noChangeAspect="1"/>
                  </p:cNvPicPr>
                  <p:nvPr/>
                </p:nvPicPr>
                <p:blipFill>
                  <a:blip r:embed="rId5"/>
                  <a:stretch>
                    <a:fillRect/>
                  </a:stretch>
                </p:blipFill>
                <p:spPr>
                  <a:xfrm>
                    <a:off x="5153580" y="1902539"/>
                    <a:ext cx="882907" cy="862815"/>
                  </a:xfrm>
                  <a:prstGeom prst="rect">
                    <a:avLst/>
                  </a:prstGeom>
                </p:spPr>
              </p:pic>
            </p:grpSp>
            <p:grpSp>
              <p:nvGrpSpPr>
                <p:cNvPr id="30" name="Group 29"/>
                <p:cNvGrpSpPr/>
                <p:nvPr/>
              </p:nvGrpSpPr>
              <p:grpSpPr>
                <a:xfrm>
                  <a:off x="4880542" y="3820782"/>
                  <a:ext cx="944427" cy="972683"/>
                  <a:chOff x="3981885" y="2834055"/>
                  <a:chExt cx="944427" cy="972683"/>
                </a:xfrm>
              </p:grpSpPr>
              <p:pic>
                <p:nvPicPr>
                  <p:cNvPr id="34" name="Picture 33"/>
                  <p:cNvPicPr>
                    <a:picLocks noChangeAspect="1"/>
                  </p:cNvPicPr>
                  <p:nvPr/>
                </p:nvPicPr>
                <p:blipFill>
                  <a:blip r:embed="rId4"/>
                  <a:stretch>
                    <a:fillRect/>
                  </a:stretch>
                </p:blipFill>
                <p:spPr>
                  <a:xfrm>
                    <a:off x="3981885" y="2967692"/>
                    <a:ext cx="477423" cy="839046"/>
                  </a:xfrm>
                  <a:prstGeom prst="rect">
                    <a:avLst/>
                  </a:prstGeom>
                </p:spPr>
              </p:pic>
              <p:pic>
                <p:nvPicPr>
                  <p:cNvPr id="35" name="Picture 34"/>
                  <p:cNvPicPr>
                    <a:picLocks noChangeAspect="1"/>
                  </p:cNvPicPr>
                  <p:nvPr/>
                </p:nvPicPr>
                <p:blipFill>
                  <a:blip r:embed="rId4"/>
                  <a:stretch>
                    <a:fillRect/>
                  </a:stretch>
                </p:blipFill>
                <p:spPr>
                  <a:xfrm>
                    <a:off x="4269036" y="2834055"/>
                    <a:ext cx="477423" cy="839046"/>
                  </a:xfrm>
                  <a:prstGeom prst="rect">
                    <a:avLst/>
                  </a:prstGeom>
                </p:spPr>
              </p:pic>
              <p:pic>
                <p:nvPicPr>
                  <p:cNvPr id="36" name="Picture 35"/>
                  <p:cNvPicPr>
                    <a:picLocks noChangeAspect="1"/>
                  </p:cNvPicPr>
                  <p:nvPr/>
                </p:nvPicPr>
                <p:blipFill>
                  <a:blip r:embed="rId6"/>
                  <a:stretch>
                    <a:fillRect/>
                  </a:stretch>
                </p:blipFill>
                <p:spPr>
                  <a:xfrm>
                    <a:off x="4480085" y="3260431"/>
                    <a:ext cx="446227" cy="456212"/>
                  </a:xfrm>
                  <a:prstGeom prst="rect">
                    <a:avLst/>
                  </a:prstGeom>
                </p:spPr>
              </p:pic>
            </p:grpSp>
            <p:grpSp>
              <p:nvGrpSpPr>
                <p:cNvPr id="31" name="Group 30"/>
                <p:cNvGrpSpPr/>
                <p:nvPr/>
              </p:nvGrpSpPr>
              <p:grpSpPr>
                <a:xfrm>
                  <a:off x="4383758" y="2988031"/>
                  <a:ext cx="968998" cy="971748"/>
                  <a:chOff x="3601101" y="2714202"/>
                  <a:chExt cx="968998" cy="971748"/>
                </a:xfrm>
              </p:grpSpPr>
              <p:pic>
                <p:nvPicPr>
                  <p:cNvPr id="32" name="Picture 31"/>
                  <p:cNvPicPr>
                    <a:picLocks noChangeAspect="1"/>
                  </p:cNvPicPr>
                  <p:nvPr/>
                </p:nvPicPr>
                <p:blipFill>
                  <a:blip r:embed="rId4"/>
                  <a:stretch>
                    <a:fillRect/>
                  </a:stretch>
                </p:blipFill>
                <p:spPr>
                  <a:xfrm>
                    <a:off x="3601101" y="2846904"/>
                    <a:ext cx="477423" cy="839046"/>
                  </a:xfrm>
                  <a:prstGeom prst="rect">
                    <a:avLst/>
                  </a:prstGeom>
                </p:spPr>
              </p:pic>
              <p:pic>
                <p:nvPicPr>
                  <p:cNvPr id="33" name="Picture 32"/>
                  <p:cNvPicPr>
                    <a:picLocks noChangeAspect="1"/>
                  </p:cNvPicPr>
                  <p:nvPr/>
                </p:nvPicPr>
                <p:blipFill>
                  <a:blip r:embed="rId7"/>
                  <a:stretch>
                    <a:fillRect/>
                  </a:stretch>
                </p:blipFill>
                <p:spPr>
                  <a:xfrm>
                    <a:off x="3875612" y="2714202"/>
                    <a:ext cx="694487" cy="898458"/>
                  </a:xfrm>
                  <a:prstGeom prst="rect">
                    <a:avLst/>
                  </a:prstGeom>
                </p:spPr>
              </p:pic>
            </p:grpSp>
          </p:grpSp>
          <p:pic>
            <p:nvPicPr>
              <p:cNvPr id="27" name="Picture 26"/>
              <p:cNvPicPr>
                <a:picLocks noChangeAspect="1"/>
              </p:cNvPicPr>
              <p:nvPr/>
            </p:nvPicPr>
            <p:blipFill>
              <a:blip r:embed="rId8"/>
              <a:stretch>
                <a:fillRect/>
              </a:stretch>
            </p:blipFill>
            <p:spPr>
              <a:xfrm>
                <a:off x="3058769" y="976497"/>
                <a:ext cx="1485788" cy="974496"/>
              </a:xfrm>
              <a:prstGeom prst="rect">
                <a:avLst/>
              </a:prstGeom>
            </p:spPr>
          </p:pic>
        </p:grpSp>
        <p:grpSp>
          <p:nvGrpSpPr>
            <p:cNvPr id="10" name="Group 9"/>
            <p:cNvGrpSpPr/>
            <p:nvPr/>
          </p:nvGrpSpPr>
          <p:grpSpPr>
            <a:xfrm>
              <a:off x="1707344" y="1506337"/>
              <a:ext cx="6892959" cy="544765"/>
              <a:chOff x="1707344" y="1909110"/>
              <a:chExt cx="6892959" cy="544765"/>
            </a:xfrm>
          </p:grpSpPr>
          <p:cxnSp>
            <p:nvCxnSpPr>
              <p:cNvPr id="42" name="Straight Arrow Connector 41"/>
              <p:cNvCxnSpPr>
                <a:cxnSpLocks/>
              </p:cNvCxnSpPr>
              <p:nvPr/>
            </p:nvCxnSpPr>
            <p:spPr>
              <a:xfrm>
                <a:off x="1707344" y="2342857"/>
                <a:ext cx="6892959" cy="0"/>
              </a:xfrm>
              <a:prstGeom prst="straightConnector1">
                <a:avLst/>
              </a:prstGeom>
              <a:ln w="28575">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7" name="TextBox 46"/>
              <p:cNvSpPr txBox="1"/>
              <p:nvPr/>
            </p:nvSpPr>
            <p:spPr>
              <a:xfrm>
                <a:off x="2383279" y="1909110"/>
                <a:ext cx="369397" cy="544765"/>
              </a:xfrm>
              <a:prstGeom prst="rect">
                <a:avLst/>
              </a:prstGeom>
              <a:noFill/>
            </p:spPr>
            <p:txBody>
              <a:bodyPr wrap="none" lIns="182880" tIns="146304" rIns="182880" bIns="146304" rtlCol="0">
                <a:spAutoFit/>
              </a:bodyPr>
              <a:lstStyle/>
              <a:p>
                <a:pPr>
                  <a:lnSpc>
                    <a:spcPct val="90000"/>
                  </a:lnSpc>
                  <a:spcAft>
                    <a:spcPts val="600"/>
                  </a:spcAft>
                </a:pPr>
                <a:endParaRPr lang="nl-BE" dirty="0">
                  <a:solidFill>
                    <a:schemeClr val="accent2"/>
                  </a:solidFill>
                </a:endParaRPr>
              </a:p>
            </p:txBody>
          </p:sp>
        </p:grpSp>
        <p:grpSp>
          <p:nvGrpSpPr>
            <p:cNvPr id="16" name="Group 15"/>
            <p:cNvGrpSpPr/>
            <p:nvPr/>
          </p:nvGrpSpPr>
          <p:grpSpPr>
            <a:xfrm>
              <a:off x="113217" y="1176811"/>
              <a:ext cx="1579847" cy="1317271"/>
              <a:chOff x="113217" y="1579584"/>
              <a:chExt cx="1579847" cy="1317271"/>
            </a:xfrm>
          </p:grpSpPr>
          <p:pic>
            <p:nvPicPr>
              <p:cNvPr id="4" name="Picture 3"/>
              <p:cNvPicPr>
                <a:picLocks noChangeAspect="1"/>
              </p:cNvPicPr>
              <p:nvPr/>
            </p:nvPicPr>
            <p:blipFill>
              <a:blip r:embed="rId9"/>
              <a:stretch>
                <a:fillRect/>
              </a:stretch>
            </p:blipFill>
            <p:spPr>
              <a:xfrm>
                <a:off x="113217" y="1669234"/>
                <a:ext cx="740755" cy="583974"/>
              </a:xfrm>
              <a:prstGeom prst="rect">
                <a:avLst/>
              </a:prstGeom>
            </p:spPr>
          </p:pic>
          <p:pic>
            <p:nvPicPr>
              <p:cNvPr id="5" name="Picture 4"/>
              <p:cNvPicPr>
                <a:picLocks noChangeAspect="1"/>
              </p:cNvPicPr>
              <p:nvPr/>
            </p:nvPicPr>
            <p:blipFill>
              <a:blip r:embed="rId10"/>
              <a:stretch>
                <a:fillRect/>
              </a:stretch>
            </p:blipFill>
            <p:spPr>
              <a:xfrm>
                <a:off x="868252" y="1579584"/>
                <a:ext cx="792949" cy="763273"/>
              </a:xfrm>
              <a:prstGeom prst="rect">
                <a:avLst/>
              </a:prstGeom>
            </p:spPr>
          </p:pic>
          <p:sp>
            <p:nvSpPr>
              <p:cNvPr id="60" name="TextBox 59"/>
              <p:cNvSpPr txBox="1"/>
              <p:nvPr/>
            </p:nvSpPr>
            <p:spPr>
              <a:xfrm>
                <a:off x="196244" y="2342857"/>
                <a:ext cx="1496820" cy="553998"/>
              </a:xfrm>
              <a:prstGeom prst="rect">
                <a:avLst/>
              </a:prstGeom>
              <a:noFill/>
            </p:spPr>
            <p:txBody>
              <a:bodyPr wrap="none" lIns="0" tIns="0" rIns="0" bIns="0" rtlCol="0">
                <a:spAutoFit/>
              </a:bodyPr>
              <a:lstStyle/>
              <a:p>
                <a:r>
                  <a:rPr lang="en-US" spc="-70" dirty="0">
                    <a:solidFill>
                      <a:schemeClr val="tx1">
                        <a:lumMod val="60000"/>
                        <a:lumOff val="40000"/>
                      </a:schemeClr>
                    </a:solidFill>
                  </a:rPr>
                  <a:t>Your application</a:t>
                </a:r>
              </a:p>
              <a:p>
                <a:r>
                  <a:rPr lang="en-US" spc="-70" dirty="0">
                    <a:solidFill>
                      <a:schemeClr val="tx1">
                        <a:lumMod val="60000"/>
                        <a:lumOff val="40000"/>
                      </a:schemeClr>
                    </a:solidFill>
                  </a:rPr>
                  <a:t>= </a:t>
                </a:r>
                <a:r>
                  <a:rPr lang="en-US" b="1" spc="-70" dirty="0" err="1">
                    <a:solidFill>
                      <a:schemeClr val="tx1">
                        <a:lumMod val="60000"/>
                        <a:lumOff val="40000"/>
                      </a:schemeClr>
                    </a:solidFill>
                  </a:rPr>
                  <a:t>PostMan</a:t>
                </a:r>
                <a:endParaRPr lang="en-GB" b="1" spc="-70" dirty="0">
                  <a:solidFill>
                    <a:schemeClr val="tx1">
                      <a:lumMod val="60000"/>
                      <a:lumOff val="40000"/>
                    </a:schemeClr>
                  </a:solidFill>
                </a:endParaRPr>
              </a:p>
            </p:txBody>
          </p:sp>
        </p:grpSp>
      </p:grpSp>
      <p:grpSp>
        <p:nvGrpSpPr>
          <p:cNvPr id="22" name="Group 21"/>
          <p:cNvGrpSpPr/>
          <p:nvPr/>
        </p:nvGrpSpPr>
        <p:grpSpPr>
          <a:xfrm>
            <a:off x="1541358" y="2765908"/>
            <a:ext cx="8286221" cy="1910814"/>
            <a:chOff x="1438652" y="2400096"/>
            <a:chExt cx="8286221" cy="1910814"/>
          </a:xfrm>
        </p:grpSpPr>
        <p:pic>
          <p:nvPicPr>
            <p:cNvPr id="44" name="Picture 43"/>
            <p:cNvPicPr>
              <a:picLocks noChangeAspect="1"/>
            </p:cNvPicPr>
            <p:nvPr/>
          </p:nvPicPr>
          <p:blipFill>
            <a:blip r:embed="rId11"/>
            <a:stretch>
              <a:fillRect/>
            </a:stretch>
          </p:blipFill>
          <p:spPr>
            <a:xfrm>
              <a:off x="1744906" y="2400096"/>
              <a:ext cx="1173604" cy="1389985"/>
            </a:xfrm>
            <a:prstGeom prst="rect">
              <a:avLst/>
            </a:prstGeom>
          </p:spPr>
        </p:pic>
        <p:grpSp>
          <p:nvGrpSpPr>
            <p:cNvPr id="11" name="Group 10"/>
            <p:cNvGrpSpPr/>
            <p:nvPr/>
          </p:nvGrpSpPr>
          <p:grpSpPr>
            <a:xfrm>
              <a:off x="5354141" y="2631190"/>
              <a:ext cx="4370732" cy="544765"/>
              <a:chOff x="4069529" y="3337739"/>
              <a:chExt cx="4370732" cy="544765"/>
            </a:xfrm>
          </p:grpSpPr>
          <p:cxnSp>
            <p:nvCxnSpPr>
              <p:cNvPr id="45" name="Straight Arrow Connector 44"/>
              <p:cNvCxnSpPr>
                <a:cxnSpLocks/>
              </p:cNvCxnSpPr>
              <p:nvPr/>
            </p:nvCxnSpPr>
            <p:spPr>
              <a:xfrm flipH="1">
                <a:off x="4069529" y="3392721"/>
                <a:ext cx="3231202" cy="21899"/>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9" name="TextBox 48"/>
              <p:cNvSpPr txBox="1"/>
              <p:nvPr/>
            </p:nvSpPr>
            <p:spPr>
              <a:xfrm>
                <a:off x="4069529" y="3337739"/>
                <a:ext cx="4370732" cy="544765"/>
              </a:xfrm>
              <a:prstGeom prst="rect">
                <a:avLst/>
              </a:prstGeom>
              <a:noFill/>
            </p:spPr>
            <p:txBody>
              <a:bodyPr wrap="square" lIns="182880" tIns="146304" rIns="182880" bIns="146304" rtlCol="0">
                <a:spAutoFit/>
              </a:bodyPr>
              <a:lstStyle/>
              <a:p>
                <a:pPr>
                  <a:lnSpc>
                    <a:spcPct val="90000"/>
                  </a:lnSpc>
                  <a:spcAft>
                    <a:spcPts val="600"/>
                  </a:spcAft>
                </a:pPr>
                <a:endParaRPr lang="nl-BE" dirty="0">
                  <a:solidFill>
                    <a:srgbClr val="0070C0"/>
                  </a:solidFill>
                </a:endParaRPr>
              </a:p>
            </p:txBody>
          </p:sp>
        </p:grpSp>
        <p:sp>
          <p:nvSpPr>
            <p:cNvPr id="61" name="TextBox 60"/>
            <p:cNvSpPr txBox="1"/>
            <p:nvPr/>
          </p:nvSpPr>
          <p:spPr>
            <a:xfrm>
              <a:off x="1438652" y="3756912"/>
              <a:ext cx="1786112" cy="553998"/>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Our demo service (</a:t>
              </a:r>
              <a:r>
                <a:rPr lang="en-US" b="1" spc="-70" dirty="0">
                  <a:solidFill>
                    <a:schemeClr val="tx1">
                      <a:lumMod val="60000"/>
                      <a:lumOff val="40000"/>
                    </a:schemeClr>
                  </a:solidFill>
                </a:rPr>
                <a:t>localhost</a:t>
              </a:r>
              <a:r>
                <a:rPr lang="en-US" spc="-70" dirty="0">
                  <a:solidFill>
                    <a:schemeClr val="tx1">
                      <a:lumMod val="60000"/>
                      <a:lumOff val="40000"/>
                    </a:schemeClr>
                  </a:solidFill>
                </a:rPr>
                <a:t>)</a:t>
              </a:r>
              <a:endParaRPr lang="en-GB" spc="-70" dirty="0">
                <a:solidFill>
                  <a:schemeClr val="tx1">
                    <a:lumMod val="60000"/>
                    <a:lumOff val="40000"/>
                  </a:schemeClr>
                </a:solidFill>
              </a:endParaRPr>
            </a:p>
          </p:txBody>
        </p:sp>
      </p:grpSp>
      <p:grpSp>
        <p:nvGrpSpPr>
          <p:cNvPr id="23" name="Group 22"/>
          <p:cNvGrpSpPr/>
          <p:nvPr/>
        </p:nvGrpSpPr>
        <p:grpSpPr>
          <a:xfrm>
            <a:off x="215923" y="4772279"/>
            <a:ext cx="11173020" cy="1317271"/>
            <a:chOff x="113217" y="4406467"/>
            <a:chExt cx="11173020" cy="1317271"/>
          </a:xfrm>
        </p:grpSpPr>
        <p:grpSp>
          <p:nvGrpSpPr>
            <p:cNvPr id="43" name="Group 42"/>
            <p:cNvGrpSpPr/>
            <p:nvPr/>
          </p:nvGrpSpPr>
          <p:grpSpPr>
            <a:xfrm>
              <a:off x="1707346" y="4872174"/>
              <a:ext cx="9578891" cy="577423"/>
              <a:chOff x="1661710" y="3392722"/>
              <a:chExt cx="9578891" cy="577423"/>
            </a:xfrm>
          </p:grpSpPr>
          <p:cxnSp>
            <p:nvCxnSpPr>
              <p:cNvPr id="46" name="Straight Arrow Connector 45"/>
              <p:cNvCxnSpPr>
                <a:cxnSpLocks/>
              </p:cNvCxnSpPr>
              <p:nvPr/>
            </p:nvCxnSpPr>
            <p:spPr>
              <a:xfrm flipH="1">
                <a:off x="1661710" y="3392722"/>
                <a:ext cx="6877996" cy="0"/>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8" name="TextBox 47"/>
              <p:cNvSpPr txBox="1"/>
              <p:nvPr/>
            </p:nvSpPr>
            <p:spPr>
              <a:xfrm>
                <a:off x="2329934" y="3425380"/>
                <a:ext cx="8910667" cy="544765"/>
              </a:xfrm>
              <a:prstGeom prst="rect">
                <a:avLst/>
              </a:prstGeom>
              <a:solidFill>
                <a:schemeClr val="bg1"/>
              </a:solidFill>
            </p:spPr>
            <p:txBody>
              <a:bodyPr wrap="square" lIns="182880" tIns="146304" rIns="182880" bIns="146304" rtlCol="0">
                <a:spAutoFit/>
              </a:bodyPr>
              <a:lstStyle/>
              <a:p>
                <a:pPr>
                  <a:lnSpc>
                    <a:spcPct val="90000"/>
                  </a:lnSpc>
                  <a:spcAft>
                    <a:spcPts val="600"/>
                  </a:spcAft>
                </a:pPr>
                <a:endParaRPr lang="nl-BE" dirty="0">
                  <a:solidFill>
                    <a:srgbClr val="0070C0"/>
                  </a:solidFill>
                </a:endParaRPr>
              </a:p>
            </p:txBody>
          </p:sp>
        </p:grpSp>
        <p:grpSp>
          <p:nvGrpSpPr>
            <p:cNvPr id="50" name="Group 49"/>
            <p:cNvGrpSpPr/>
            <p:nvPr/>
          </p:nvGrpSpPr>
          <p:grpSpPr>
            <a:xfrm>
              <a:off x="113217" y="4406467"/>
              <a:ext cx="1579847" cy="1317271"/>
              <a:chOff x="113217" y="1579584"/>
              <a:chExt cx="1579847" cy="1317271"/>
            </a:xfrm>
          </p:grpSpPr>
          <p:pic>
            <p:nvPicPr>
              <p:cNvPr id="51" name="Picture 50"/>
              <p:cNvPicPr>
                <a:picLocks noChangeAspect="1"/>
              </p:cNvPicPr>
              <p:nvPr/>
            </p:nvPicPr>
            <p:blipFill>
              <a:blip r:embed="rId9"/>
              <a:stretch>
                <a:fillRect/>
              </a:stretch>
            </p:blipFill>
            <p:spPr>
              <a:xfrm>
                <a:off x="113217" y="1669234"/>
                <a:ext cx="740755" cy="583974"/>
              </a:xfrm>
              <a:prstGeom prst="rect">
                <a:avLst/>
              </a:prstGeom>
            </p:spPr>
          </p:pic>
          <p:pic>
            <p:nvPicPr>
              <p:cNvPr id="52" name="Picture 51"/>
              <p:cNvPicPr>
                <a:picLocks noChangeAspect="1"/>
              </p:cNvPicPr>
              <p:nvPr/>
            </p:nvPicPr>
            <p:blipFill>
              <a:blip r:embed="rId10"/>
              <a:stretch>
                <a:fillRect/>
              </a:stretch>
            </p:blipFill>
            <p:spPr>
              <a:xfrm>
                <a:off x="868252" y="1579584"/>
                <a:ext cx="792949" cy="763273"/>
              </a:xfrm>
              <a:prstGeom prst="rect">
                <a:avLst/>
              </a:prstGeom>
            </p:spPr>
          </p:pic>
          <p:sp>
            <p:nvSpPr>
              <p:cNvPr id="54" name="TextBox 53"/>
              <p:cNvSpPr txBox="1"/>
              <p:nvPr/>
            </p:nvSpPr>
            <p:spPr>
              <a:xfrm>
                <a:off x="196244" y="2342857"/>
                <a:ext cx="1496820" cy="553998"/>
              </a:xfrm>
              <a:prstGeom prst="rect">
                <a:avLst/>
              </a:prstGeom>
              <a:noFill/>
            </p:spPr>
            <p:txBody>
              <a:bodyPr wrap="none" lIns="0" tIns="0" rIns="0" bIns="0" rtlCol="0">
                <a:spAutoFit/>
              </a:bodyPr>
              <a:lstStyle/>
              <a:p>
                <a:r>
                  <a:rPr lang="en-US" spc="-70" dirty="0">
                    <a:solidFill>
                      <a:schemeClr val="tx1">
                        <a:lumMod val="60000"/>
                        <a:lumOff val="40000"/>
                      </a:schemeClr>
                    </a:solidFill>
                  </a:rPr>
                  <a:t>Your application</a:t>
                </a:r>
              </a:p>
              <a:p>
                <a:r>
                  <a:rPr lang="en-US" spc="-70" dirty="0">
                    <a:solidFill>
                      <a:schemeClr val="tx1">
                        <a:lumMod val="60000"/>
                        <a:lumOff val="40000"/>
                      </a:schemeClr>
                    </a:solidFill>
                  </a:rPr>
                  <a:t>= </a:t>
                </a:r>
                <a:r>
                  <a:rPr lang="en-US" b="1" spc="-70" dirty="0" err="1">
                    <a:solidFill>
                      <a:schemeClr val="tx1">
                        <a:lumMod val="60000"/>
                        <a:lumOff val="40000"/>
                      </a:schemeClr>
                    </a:solidFill>
                  </a:rPr>
                  <a:t>PostMan</a:t>
                </a:r>
                <a:endParaRPr lang="en-GB" b="1" spc="-70" dirty="0">
                  <a:solidFill>
                    <a:schemeClr val="tx1">
                      <a:lumMod val="60000"/>
                      <a:lumOff val="40000"/>
                    </a:schemeClr>
                  </a:solidFill>
                </a:endParaRPr>
              </a:p>
            </p:txBody>
          </p:sp>
        </p:grpSp>
      </p:grpSp>
      <p:pic>
        <p:nvPicPr>
          <p:cNvPr id="59" name="Picture 58"/>
          <p:cNvPicPr>
            <a:picLocks noChangeAspect="1"/>
          </p:cNvPicPr>
          <p:nvPr/>
        </p:nvPicPr>
        <p:blipFill>
          <a:blip r:embed="rId12"/>
          <a:stretch>
            <a:fillRect/>
          </a:stretch>
        </p:blipFill>
        <p:spPr>
          <a:xfrm>
            <a:off x="4645227" y="2920101"/>
            <a:ext cx="1058108" cy="1235791"/>
          </a:xfrm>
          <a:prstGeom prst="rect">
            <a:avLst/>
          </a:prstGeom>
        </p:spPr>
      </p:pic>
      <p:sp>
        <p:nvSpPr>
          <p:cNvPr id="62" name="TextBox 61"/>
          <p:cNvSpPr txBox="1"/>
          <p:nvPr/>
        </p:nvSpPr>
        <p:spPr>
          <a:xfrm>
            <a:off x="4161697" y="2606365"/>
            <a:ext cx="1594227" cy="276999"/>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ngrok.io</a:t>
            </a:r>
            <a:endParaRPr lang="en-GB" spc="-70" dirty="0">
              <a:solidFill>
                <a:schemeClr val="tx1">
                  <a:lumMod val="60000"/>
                  <a:lumOff val="40000"/>
                </a:schemeClr>
              </a:solidFill>
            </a:endParaRPr>
          </a:p>
        </p:txBody>
      </p:sp>
      <p:cxnSp>
        <p:nvCxnSpPr>
          <p:cNvPr id="7" name="Straight Arrow Connector 6"/>
          <p:cNvCxnSpPr>
            <a:stCxn id="44" idx="3"/>
          </p:cNvCxnSpPr>
          <p:nvPr/>
        </p:nvCxnSpPr>
        <p:spPr>
          <a:xfrm flipV="1">
            <a:off x="3021216" y="3460900"/>
            <a:ext cx="1571535" cy="1"/>
          </a:xfrm>
          <a:prstGeom prst="straightConnector1">
            <a:avLst/>
          </a:prstGeom>
          <a:ln w="28575">
            <a:solidFill>
              <a:schemeClr val="accent3"/>
            </a:solidFill>
            <a:prstDash val="sysDash"/>
            <a:headEnd type="stealt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 name="TextBox 7"/>
          <p:cNvSpPr txBox="1"/>
          <p:nvPr/>
        </p:nvSpPr>
        <p:spPr>
          <a:xfrm>
            <a:off x="3087286" y="3023962"/>
            <a:ext cx="136601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3"/>
                </a:solidFill>
              </a:rPr>
              <a:t>ngrok.exe</a:t>
            </a:r>
          </a:p>
        </p:txBody>
      </p:sp>
      <p:sp>
        <p:nvSpPr>
          <p:cNvPr id="9" name="Rectangle 8"/>
          <p:cNvSpPr/>
          <p:nvPr/>
        </p:nvSpPr>
        <p:spPr bwMode="auto">
          <a:xfrm>
            <a:off x="5858197" y="295274"/>
            <a:ext cx="4943976" cy="8857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rPr>
              <a:t>Postman</a:t>
            </a:r>
            <a:r>
              <a:rPr lang="en-US" sz="2000" dirty="0">
                <a:gradFill>
                  <a:gsLst>
                    <a:gs pos="0">
                      <a:srgbClr val="FFFFFF"/>
                    </a:gs>
                    <a:gs pos="100000">
                      <a:srgbClr val="FFFFFF"/>
                    </a:gs>
                  </a:gsLst>
                  <a:lin ang="5400000" scaled="0"/>
                </a:gradFill>
              </a:rPr>
              <a:t>: https://www.getpostman.com/</a:t>
            </a:r>
          </a:p>
          <a:p>
            <a:pPr algn="ctr" defTabSz="932472" fontAlgn="base">
              <a:spcBef>
                <a:spcPct val="0"/>
              </a:spcBef>
              <a:spcAft>
                <a:spcPct val="0"/>
              </a:spcAft>
            </a:pPr>
            <a:r>
              <a:rPr lang="en-US" sz="2000" b="1" dirty="0" err="1">
                <a:gradFill>
                  <a:gsLst>
                    <a:gs pos="0">
                      <a:srgbClr val="FFFFFF"/>
                    </a:gs>
                    <a:gs pos="100000">
                      <a:srgbClr val="FFFFFF"/>
                    </a:gs>
                  </a:gsLst>
                  <a:lin ang="5400000" scaled="0"/>
                </a:gradFill>
              </a:rPr>
              <a:t>Ngrok</a:t>
            </a:r>
            <a:r>
              <a:rPr lang="en-US" sz="2000" dirty="0">
                <a:gradFill>
                  <a:gsLst>
                    <a:gs pos="0">
                      <a:srgbClr val="FFFFFF"/>
                    </a:gs>
                    <a:gs pos="100000">
                      <a:srgbClr val="FFFFFF"/>
                    </a:gs>
                  </a:gsLst>
                  <a:lin ang="5400000" scaled="0"/>
                </a:gradFill>
              </a:rPr>
              <a:t>: https://ngrok.com/download</a:t>
            </a:r>
          </a:p>
        </p:txBody>
      </p:sp>
      <p:sp>
        <p:nvSpPr>
          <p:cNvPr id="63" name="TextBox 62"/>
          <p:cNvSpPr txBox="1"/>
          <p:nvPr/>
        </p:nvSpPr>
        <p:spPr>
          <a:xfrm>
            <a:off x="2417531" y="1832359"/>
            <a:ext cx="5844357" cy="544765"/>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2"/>
                </a:solidFill>
              </a:rPr>
              <a:t>Permissions are obtained via an Azure AD application</a:t>
            </a:r>
          </a:p>
        </p:txBody>
      </p:sp>
    </p:spTree>
    <p:extLst>
      <p:ext uri="{BB962C8B-B14F-4D97-AF65-F5344CB8AC3E}">
        <p14:creationId xmlns:p14="http://schemas.microsoft.com/office/powerpoint/2010/main" val="409640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SharePoint </a:t>
            </a:r>
            <a:r>
              <a:rPr lang="en-US" dirty="0" err="1"/>
              <a:t>webhooks</a:t>
            </a:r>
            <a:r>
              <a:rPr lang="en-US" dirty="0"/>
              <a:t> in practice – walkthrough of the model</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617472" y="135486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Receiving notifications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472" y="216424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changes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210" y="297363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expired subscriptions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210" y="378302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Retry mechanism</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2" name="Group 41"/>
          <p:cNvGrpSpPr/>
          <p:nvPr/>
        </p:nvGrpSpPr>
        <p:grpSpPr>
          <a:xfrm>
            <a:off x="2596750" y="5432381"/>
            <a:ext cx="6706371" cy="729177"/>
            <a:chOff x="2392583" y="4269234"/>
            <a:chExt cx="6706371" cy="729177"/>
          </a:xfrm>
          <a:solidFill>
            <a:schemeClr val="accent2"/>
          </a:solidFill>
        </p:grpSpPr>
        <p:sp>
          <p:nvSpPr>
            <p:cNvPr id="43" name="Rectangle 42"/>
            <p:cNvSpPr/>
            <p:nvPr/>
          </p:nvSpPr>
          <p:spPr bwMode="auto">
            <a:xfrm>
              <a:off x="2689845" y="4269234"/>
              <a:ext cx="6409109" cy="729177"/>
            </a:xfrm>
            <a:prstGeom prst="rect">
              <a:avLst/>
            </a:prstGeom>
            <a:grp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44" name="Group 43"/>
            <p:cNvGrpSpPr/>
            <p:nvPr/>
          </p:nvGrpSpPr>
          <p:grpSpPr>
            <a:xfrm>
              <a:off x="2392583" y="4354563"/>
              <a:ext cx="576000" cy="576000"/>
              <a:chOff x="8738517" y="2260867"/>
              <a:chExt cx="576000" cy="576000"/>
            </a:xfrm>
            <a:grpFill/>
          </p:grpSpPr>
          <p:sp>
            <p:nvSpPr>
              <p:cNvPr id="45" name="Oval 44"/>
              <p:cNvSpPr/>
              <p:nvPr/>
            </p:nvSpPr>
            <p:spPr bwMode="auto">
              <a:xfrm>
                <a:off x="8738517" y="2260867"/>
                <a:ext cx="576000" cy="576000"/>
              </a:xfrm>
              <a:prstGeom prst="ellips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6" name="Straight Arrow Connector 45"/>
              <p:cNvCxnSpPr/>
              <p:nvPr/>
            </p:nvCxnSpPr>
            <p:spPr>
              <a:xfrm>
                <a:off x="8810517" y="2548867"/>
                <a:ext cx="432000" cy="0"/>
              </a:xfrm>
              <a:prstGeom prst="straightConnector1">
                <a:avLst/>
              </a:prstGeom>
              <a:grpFill/>
              <a:ln w="50800">
                <a:solidFill>
                  <a:schemeClr val="accent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472" y="460988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Developing and debugging</a:t>
            </a:r>
          </a:p>
        </p:txBody>
      </p:sp>
      <p:sp>
        <p:nvSpPr>
          <p:cNvPr id="32" name="Oval 31"/>
          <p:cNvSpPr/>
          <p:nvPr/>
        </p:nvSpPr>
        <p:spPr bwMode="auto">
          <a:xfrm>
            <a:off x="2608210" y="469521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210" y="4983216"/>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61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617472" y="135486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Receiving notifications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472" y="216424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changes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210" y="297363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expired subscriptions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210" y="378302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Retry mechanism</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2" name="Group 41"/>
          <p:cNvGrpSpPr/>
          <p:nvPr/>
        </p:nvGrpSpPr>
        <p:grpSpPr>
          <a:xfrm>
            <a:off x="2596750" y="5432381"/>
            <a:ext cx="6706371" cy="729177"/>
            <a:chOff x="2392583" y="4269234"/>
            <a:chExt cx="6706371" cy="729177"/>
          </a:xfrm>
          <a:solidFill>
            <a:schemeClr val="accent2"/>
          </a:solidFill>
        </p:grpSpPr>
        <p:sp>
          <p:nvSpPr>
            <p:cNvPr id="43" name="Rectangle 42"/>
            <p:cNvSpPr/>
            <p:nvPr/>
          </p:nvSpPr>
          <p:spPr bwMode="auto">
            <a:xfrm>
              <a:off x="2689845" y="4269234"/>
              <a:ext cx="6409109" cy="729177"/>
            </a:xfrm>
            <a:prstGeom prst="rect">
              <a:avLst/>
            </a:prstGeom>
            <a:grp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44" name="Group 43"/>
            <p:cNvGrpSpPr/>
            <p:nvPr/>
          </p:nvGrpSpPr>
          <p:grpSpPr>
            <a:xfrm>
              <a:off x="2392583" y="4354563"/>
              <a:ext cx="576000" cy="576000"/>
              <a:chOff x="8738517" y="2260867"/>
              <a:chExt cx="576000" cy="576000"/>
            </a:xfrm>
            <a:grpFill/>
          </p:grpSpPr>
          <p:sp>
            <p:nvSpPr>
              <p:cNvPr id="45" name="Oval 44"/>
              <p:cNvSpPr/>
              <p:nvPr/>
            </p:nvSpPr>
            <p:spPr bwMode="auto">
              <a:xfrm>
                <a:off x="8738517" y="2260867"/>
                <a:ext cx="576000" cy="576000"/>
              </a:xfrm>
              <a:prstGeom prst="ellips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6" name="Straight Arrow Connector 45"/>
              <p:cNvCxnSpPr/>
              <p:nvPr/>
            </p:nvCxnSpPr>
            <p:spPr>
              <a:xfrm>
                <a:off x="8810517" y="2548867"/>
                <a:ext cx="432000" cy="0"/>
              </a:xfrm>
              <a:prstGeom prst="straightConnector1">
                <a:avLst/>
              </a:prstGeom>
              <a:grpFill/>
              <a:ln w="50800">
                <a:solidFill>
                  <a:schemeClr val="accent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472" y="460988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Developing and debugging</a:t>
            </a:r>
          </a:p>
        </p:txBody>
      </p:sp>
      <p:sp>
        <p:nvSpPr>
          <p:cNvPr id="32" name="Oval 31"/>
          <p:cNvSpPr/>
          <p:nvPr/>
        </p:nvSpPr>
        <p:spPr bwMode="auto">
          <a:xfrm>
            <a:off x="2608210" y="469521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210" y="4983216"/>
            <a:ext cx="432000" cy="0"/>
          </a:xfrm>
          <a:prstGeom prst="straightConnector1">
            <a:avLst/>
          </a:prstGeom>
          <a:solidFill>
            <a:schemeClr val="accent6"/>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20055"/>
          </a:xfrm>
        </p:spPr>
        <p:txBody>
          <a:bodyPr/>
          <a:lstStyle/>
          <a:p>
            <a:r>
              <a:rPr lang="en-US" sz="3600" dirty="0"/>
              <a:t>SharePoint detects changes in lists subscribed to</a:t>
            </a:r>
          </a:p>
          <a:p>
            <a:r>
              <a:rPr lang="en-US" sz="3600" dirty="0"/>
              <a:t>SharePoint calls the subscription’s service endpoint and sends the following information</a:t>
            </a:r>
          </a:p>
          <a:p>
            <a:endParaRPr lang="en-US" sz="3600" dirty="0"/>
          </a:p>
          <a:p>
            <a:endParaRPr lang="en-US" sz="3600" dirty="0"/>
          </a:p>
          <a:p>
            <a:endParaRPr lang="en-US" sz="3600" dirty="0"/>
          </a:p>
          <a:p>
            <a:endParaRPr lang="en-US" sz="3600" dirty="0"/>
          </a:p>
          <a:p>
            <a:r>
              <a:rPr lang="en-US" sz="3600" dirty="0"/>
              <a:t>SharePoint only sends notifications that changes happened</a:t>
            </a:r>
          </a:p>
          <a:p>
            <a:pPr lvl="1"/>
            <a:r>
              <a:rPr lang="en-US" sz="1800" dirty="0"/>
              <a:t>Your service endpoint must reply in less than 5 seconds</a:t>
            </a:r>
          </a:p>
          <a:p>
            <a:endParaRPr lang="en-US" dirty="0"/>
          </a:p>
        </p:txBody>
      </p:sp>
      <p:sp>
        <p:nvSpPr>
          <p:cNvPr id="3" name="Title 2"/>
          <p:cNvSpPr>
            <a:spLocks noGrp="1"/>
          </p:cNvSpPr>
          <p:nvPr>
            <p:ph type="title"/>
          </p:nvPr>
        </p:nvSpPr>
        <p:spPr/>
        <p:txBody>
          <a:bodyPr/>
          <a:lstStyle/>
          <a:p>
            <a:r>
              <a:rPr lang="en-US" dirty="0"/>
              <a:t>Receiving Notifications</a:t>
            </a:r>
          </a:p>
        </p:txBody>
      </p:sp>
      <p:graphicFrame>
        <p:nvGraphicFramePr>
          <p:cNvPr id="4" name="Table 3"/>
          <p:cNvGraphicFramePr>
            <a:graphicFrameLocks noGrp="1"/>
          </p:cNvGraphicFramePr>
          <p:nvPr>
            <p:extLst>
              <p:ext uri="{D42A27DB-BD31-4B8C-83A1-F6EECF244321}">
                <p14:modId xmlns:p14="http://schemas.microsoft.com/office/powerpoint/2010/main" val="2312550056"/>
              </p:ext>
            </p:extLst>
          </p:nvPr>
        </p:nvGraphicFramePr>
        <p:xfrm>
          <a:off x="745630" y="3183200"/>
          <a:ext cx="10729192" cy="1968609"/>
        </p:xfrm>
        <a:graphic>
          <a:graphicData uri="http://schemas.openxmlformats.org/drawingml/2006/table">
            <a:tbl>
              <a:tblPr>
                <a:tableStyleId>{5FD0F851-EC5A-4D38-B0AD-8093EC10F338}</a:tableStyleId>
              </a:tblPr>
              <a:tblGrid>
                <a:gridCol w="1619920">
                  <a:extLst>
                    <a:ext uri="{9D8B030D-6E8A-4147-A177-3AD203B41FA5}">
                      <a16:colId xmlns:a16="http://schemas.microsoft.com/office/drawing/2014/main" val="2788506217"/>
                    </a:ext>
                  </a:extLst>
                </a:gridCol>
                <a:gridCol w="9109272">
                  <a:extLst>
                    <a:ext uri="{9D8B030D-6E8A-4147-A177-3AD203B41FA5}">
                      <a16:colId xmlns:a16="http://schemas.microsoft.com/office/drawing/2014/main" val="3593178262"/>
                    </a:ext>
                  </a:extLst>
                </a:gridCol>
              </a:tblGrid>
              <a:tr h="171062">
                <a:tc>
                  <a:txBody>
                    <a:bodyPr/>
                    <a:lstStyle/>
                    <a:p>
                      <a:pPr algn="l"/>
                      <a:r>
                        <a:rPr lang="en-US" sz="1400" b="0" dirty="0">
                          <a:solidFill>
                            <a:schemeClr val="bg1"/>
                          </a:solidFill>
                          <a:effectLst/>
                        </a:rPr>
                        <a:t>Property</a:t>
                      </a:r>
                      <a:endParaRPr lang="en-US" sz="1400" b="0" dirty="0">
                        <a:solidFill>
                          <a:schemeClr val="bg1"/>
                        </a:solidFill>
                        <a:effectLst/>
                        <a:latin typeface="+mn-lt"/>
                      </a:endParaRPr>
                    </a:p>
                  </a:txBody>
                  <a:tcPr marL="40286" marR="40286" marT="18594" marB="18594" anchor="ctr">
                    <a:solidFill>
                      <a:schemeClr val="accent1"/>
                    </a:solidFill>
                  </a:tcPr>
                </a:tc>
                <a:tc>
                  <a:txBody>
                    <a:bodyPr/>
                    <a:lstStyle/>
                    <a:p>
                      <a:pPr algn="l"/>
                      <a:r>
                        <a:rPr lang="en-US" sz="1400" b="0" dirty="0">
                          <a:solidFill>
                            <a:schemeClr val="bg1"/>
                          </a:solidFill>
                          <a:effectLst/>
                        </a:rPr>
                        <a:t>Description</a:t>
                      </a:r>
                      <a:endParaRPr lang="en-US" sz="1400" b="0" dirty="0">
                        <a:solidFill>
                          <a:schemeClr val="bg1"/>
                        </a:solidFill>
                        <a:effectLst/>
                        <a:latin typeface="+mn-lt"/>
                      </a:endParaRPr>
                    </a:p>
                  </a:txBody>
                  <a:tcPr marL="40286" marR="40286" marT="18594" marB="18594" anchor="ctr">
                    <a:solidFill>
                      <a:schemeClr val="accent1"/>
                    </a:solidFill>
                  </a:tcPr>
                </a:tc>
                <a:extLst>
                  <a:ext uri="{0D108BD9-81ED-4DB2-BD59-A6C34878D82A}">
                    <a16:rowId xmlns:a16="http://schemas.microsoft.com/office/drawing/2014/main" val="1464879228"/>
                  </a:ext>
                </a:extLst>
              </a:tr>
              <a:tr h="974312">
                <a:tc>
                  <a:txBody>
                    <a:bodyPr/>
                    <a:lstStyle/>
                    <a:p>
                      <a:r>
                        <a:rPr lang="en-US" sz="1400" b="1" dirty="0" err="1">
                          <a:effectLst/>
                        </a:rPr>
                        <a:t>subscriptionId</a:t>
                      </a:r>
                      <a:endParaRPr lang="en-US" sz="1400" b="1" dirty="0">
                        <a:effectLst/>
                        <a:latin typeface="+mn-lt"/>
                      </a:endParaRPr>
                    </a:p>
                  </a:txBody>
                  <a:tcPr marL="40286" marR="40286" marT="18594" marB="18594" anchor="ctr"/>
                </a:tc>
                <a:tc>
                  <a:txBody>
                    <a:bodyPr/>
                    <a:lstStyle/>
                    <a:p>
                      <a:r>
                        <a:rPr lang="en-US" sz="1400" dirty="0">
                          <a:effectLst/>
                        </a:rPr>
                        <a:t>The ID of the </a:t>
                      </a:r>
                      <a:r>
                        <a:rPr lang="en-US" sz="1400" dirty="0" err="1">
                          <a:effectLst/>
                        </a:rPr>
                        <a:t>webhook</a:t>
                      </a:r>
                      <a:r>
                        <a:rPr lang="en-US" sz="1400" dirty="0">
                          <a:effectLst/>
                        </a:rPr>
                        <a:t> subscription. If you want to update the </a:t>
                      </a:r>
                      <a:r>
                        <a:rPr lang="en-US" sz="1400" dirty="0" err="1">
                          <a:effectLst/>
                        </a:rPr>
                        <a:t>webhook</a:t>
                      </a:r>
                      <a:r>
                        <a:rPr lang="en-US" sz="1400" dirty="0">
                          <a:effectLst/>
                        </a:rPr>
                        <a:t> subscription, for example you prolong the </a:t>
                      </a:r>
                      <a:r>
                        <a:rPr lang="en-US" sz="1400" dirty="0" err="1">
                          <a:effectLst/>
                        </a:rPr>
                        <a:t>webhook</a:t>
                      </a:r>
                      <a:r>
                        <a:rPr lang="en-US" sz="1400" dirty="0">
                          <a:effectLst/>
                        </a:rPr>
                        <a:t> expiration, then you need this ID.</a:t>
                      </a:r>
                      <a:endParaRPr lang="en-US" sz="1400" dirty="0">
                        <a:effectLst/>
                        <a:latin typeface="+mn-lt"/>
                      </a:endParaRPr>
                    </a:p>
                  </a:txBody>
                  <a:tcPr marL="40286" marR="40286" marT="18594" marB="18594" anchor="ctr"/>
                </a:tc>
                <a:extLst>
                  <a:ext uri="{0D108BD9-81ED-4DB2-BD59-A6C34878D82A}">
                    <a16:rowId xmlns:a16="http://schemas.microsoft.com/office/drawing/2014/main" val="1761891039"/>
                  </a:ext>
                </a:extLst>
              </a:tr>
              <a:tr h="304937">
                <a:tc>
                  <a:txBody>
                    <a:bodyPr/>
                    <a:lstStyle/>
                    <a:p>
                      <a:r>
                        <a:rPr lang="en-US" sz="1400" b="1" dirty="0">
                          <a:effectLst/>
                        </a:rPr>
                        <a:t>resource</a:t>
                      </a:r>
                      <a:endParaRPr lang="en-US" sz="1400" b="1" dirty="0">
                        <a:effectLst/>
                        <a:latin typeface="+mn-lt"/>
                      </a:endParaRPr>
                    </a:p>
                  </a:txBody>
                  <a:tcPr marL="40286" marR="40286" marT="18594" marB="18594" anchor="ctr">
                    <a:solidFill>
                      <a:schemeClr val="bg2"/>
                    </a:solidFill>
                  </a:tcPr>
                </a:tc>
                <a:tc>
                  <a:txBody>
                    <a:bodyPr/>
                    <a:lstStyle/>
                    <a:p>
                      <a:r>
                        <a:rPr lang="en-US" sz="1400" dirty="0">
                          <a:effectLst/>
                        </a:rPr>
                        <a:t>The ID of the list for which the change happened.</a:t>
                      </a:r>
                      <a:endParaRPr lang="en-US" sz="1400" dirty="0">
                        <a:effectLst/>
                        <a:latin typeface="+mn-lt"/>
                      </a:endParaRPr>
                    </a:p>
                  </a:txBody>
                  <a:tcPr marL="40286" marR="40286" marT="18594" marB="18594" anchor="ctr">
                    <a:solidFill>
                      <a:schemeClr val="bg2"/>
                    </a:solidFill>
                  </a:tcPr>
                </a:tc>
                <a:extLst>
                  <a:ext uri="{0D108BD9-81ED-4DB2-BD59-A6C34878D82A}">
                    <a16:rowId xmlns:a16="http://schemas.microsoft.com/office/drawing/2014/main" val="715378722"/>
                  </a:ext>
                </a:extLst>
              </a:tr>
              <a:tr h="438812">
                <a:tc>
                  <a:txBody>
                    <a:bodyPr/>
                    <a:lstStyle/>
                    <a:p>
                      <a:r>
                        <a:rPr lang="en-US" sz="1400" b="1" dirty="0" err="1">
                          <a:effectLst/>
                        </a:rPr>
                        <a:t>siteUrl</a:t>
                      </a:r>
                      <a:endParaRPr lang="en-US" sz="1400" b="1" dirty="0">
                        <a:effectLst/>
                        <a:latin typeface="+mn-lt"/>
                      </a:endParaRPr>
                    </a:p>
                  </a:txBody>
                  <a:tcPr marL="40286" marR="40286" marT="18594" marB="18594" anchor="ctr"/>
                </a:tc>
                <a:tc>
                  <a:txBody>
                    <a:bodyPr/>
                    <a:lstStyle/>
                    <a:p>
                      <a:r>
                        <a:rPr lang="en-US" sz="1400" dirty="0">
                          <a:effectLst/>
                        </a:rPr>
                        <a:t>The server relative URL of the site holding the resource for which the change happened.</a:t>
                      </a:r>
                      <a:endParaRPr lang="en-US" sz="1400" dirty="0">
                        <a:effectLst/>
                        <a:latin typeface="+mn-lt"/>
                      </a:endParaRPr>
                    </a:p>
                  </a:txBody>
                  <a:tcPr marL="40286" marR="40286" marT="18594" marB="18594" anchor="ctr"/>
                </a:tc>
                <a:extLst>
                  <a:ext uri="{0D108BD9-81ED-4DB2-BD59-A6C34878D82A}">
                    <a16:rowId xmlns:a16="http://schemas.microsoft.com/office/drawing/2014/main" val="468021739"/>
                  </a:ext>
                </a:extLst>
              </a:tr>
            </a:tbl>
          </a:graphicData>
        </a:graphic>
      </p:graphicFrame>
    </p:spTree>
    <p:extLst>
      <p:ext uri="{BB962C8B-B14F-4D97-AF65-F5344CB8AC3E}">
        <p14:creationId xmlns:p14="http://schemas.microsoft.com/office/powerpoint/2010/main" val="2682100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Event notification in action</a:t>
            </a:r>
            <a:endParaRPr lang="nl-BE" dirty="0"/>
          </a:p>
        </p:txBody>
      </p:sp>
      <p:grpSp>
        <p:nvGrpSpPr>
          <p:cNvPr id="5" name="Group 4"/>
          <p:cNvGrpSpPr/>
          <p:nvPr/>
        </p:nvGrpSpPr>
        <p:grpSpPr>
          <a:xfrm>
            <a:off x="3130283" y="4865414"/>
            <a:ext cx="4848313" cy="517065"/>
            <a:chOff x="2514600" y="4860815"/>
            <a:chExt cx="4848313" cy="517065"/>
          </a:xfrm>
        </p:grpSpPr>
        <p:cxnSp>
          <p:nvCxnSpPr>
            <p:cNvPr id="6" name="Straight Arrow Connector 5"/>
            <p:cNvCxnSpPr>
              <a:cxnSpLocks/>
            </p:cNvCxnSpPr>
            <p:nvPr/>
          </p:nvCxnSpPr>
          <p:spPr>
            <a:xfrm>
              <a:off x="2514600" y="4860815"/>
              <a:ext cx="4848313" cy="0"/>
            </a:xfrm>
            <a:prstGeom prst="straightConnector1">
              <a:avLst/>
            </a:prstGeom>
            <a:ln w="28575">
              <a:solidFill>
                <a:srgbClr val="00B05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7" name="TextBox 6"/>
            <p:cNvSpPr txBox="1"/>
            <p:nvPr/>
          </p:nvSpPr>
          <p:spPr>
            <a:xfrm>
              <a:off x="3200399" y="4860815"/>
              <a:ext cx="191372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accent2"/>
                  </a:solidFill>
                </a:rPr>
                <a:t>HTTP/1.1 200 OK</a:t>
              </a:r>
            </a:p>
          </p:txBody>
        </p:sp>
      </p:grpSp>
      <p:grpSp>
        <p:nvGrpSpPr>
          <p:cNvPr id="9" name="Group 8"/>
          <p:cNvGrpSpPr>
            <a:grpSpLocks noChangeAspect="1"/>
          </p:cNvGrpSpPr>
          <p:nvPr/>
        </p:nvGrpSpPr>
        <p:grpSpPr>
          <a:xfrm>
            <a:off x="8560191" y="2330901"/>
            <a:ext cx="3157697" cy="2680317"/>
            <a:chOff x="1189689" y="976497"/>
            <a:chExt cx="3486193" cy="2959150"/>
          </a:xfrm>
        </p:grpSpPr>
        <p:grpSp>
          <p:nvGrpSpPr>
            <p:cNvPr id="17" name="Group 16"/>
            <p:cNvGrpSpPr/>
            <p:nvPr/>
          </p:nvGrpSpPr>
          <p:grpSpPr>
            <a:xfrm>
              <a:off x="3605640" y="1950993"/>
              <a:ext cx="1070242" cy="1327793"/>
              <a:chOff x="1919646" y="3675113"/>
              <a:chExt cx="902998" cy="1126838"/>
            </a:xfrm>
          </p:grpSpPr>
          <p:pic>
            <p:nvPicPr>
              <p:cNvPr id="32" name="Picture 31"/>
              <p:cNvPicPr>
                <a:picLocks noChangeAspect="1"/>
              </p:cNvPicPr>
              <p:nvPr/>
            </p:nvPicPr>
            <p:blipFill>
              <a:blip r:embed="rId3"/>
              <a:stretch>
                <a:fillRect/>
              </a:stretch>
            </p:blipFill>
            <p:spPr>
              <a:xfrm>
                <a:off x="1919646" y="3675113"/>
                <a:ext cx="674964" cy="892879"/>
              </a:xfrm>
              <a:prstGeom prst="rect">
                <a:avLst/>
              </a:prstGeom>
            </p:spPr>
          </p:pic>
          <p:pic>
            <p:nvPicPr>
              <p:cNvPr id="33" name="Picture 32"/>
              <p:cNvPicPr>
                <a:picLocks noChangeAspect="1"/>
              </p:cNvPicPr>
              <p:nvPr/>
            </p:nvPicPr>
            <p:blipFill>
              <a:blip r:embed="rId4"/>
              <a:stretch>
                <a:fillRect/>
              </a:stretch>
            </p:blipFill>
            <p:spPr>
              <a:xfrm>
                <a:off x="2210824" y="4189471"/>
                <a:ext cx="611820" cy="612480"/>
              </a:xfrm>
              <a:prstGeom prst="rect">
                <a:avLst/>
              </a:prstGeom>
            </p:spPr>
          </p:pic>
        </p:grpSp>
        <p:grpSp>
          <p:nvGrpSpPr>
            <p:cNvPr id="18" name="Group 17"/>
            <p:cNvGrpSpPr/>
            <p:nvPr/>
          </p:nvGrpSpPr>
          <p:grpSpPr>
            <a:xfrm>
              <a:off x="1189689" y="1453879"/>
              <a:ext cx="2516893" cy="2481768"/>
              <a:chOff x="4383758" y="2311697"/>
              <a:chExt cx="2516893" cy="2481768"/>
            </a:xfrm>
          </p:grpSpPr>
          <p:sp>
            <p:nvSpPr>
              <p:cNvPr id="20" name="Rectangle 19"/>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tx1">
                        <a:lumMod val="65000"/>
                        <a:lumOff val="35000"/>
                      </a:schemeClr>
                    </a:solidFill>
                    <a:ea typeface="Segoe UI" pitchFamily="34" charset="0"/>
                    <a:cs typeface="Segoe UI" pitchFamily="34" charset="0"/>
                  </a:rPr>
                  <a:t>SharePoint </a:t>
                </a:r>
                <a:br>
                  <a:rPr lang="en-US" sz="1632" dirty="0">
                    <a:solidFill>
                      <a:schemeClr val="tx1">
                        <a:lumMod val="65000"/>
                        <a:lumOff val="35000"/>
                      </a:schemeClr>
                    </a:solidFill>
                    <a:ea typeface="Segoe UI" pitchFamily="34" charset="0"/>
                    <a:cs typeface="Segoe UI" pitchFamily="34" charset="0"/>
                  </a:rPr>
                </a:br>
                <a:r>
                  <a:rPr lang="en-US" sz="1632" dirty="0">
                    <a:solidFill>
                      <a:schemeClr val="tx1">
                        <a:lumMod val="65000"/>
                        <a:lumOff val="35000"/>
                      </a:schemeClr>
                    </a:solidFill>
                    <a:ea typeface="Segoe UI" pitchFamily="34" charset="0"/>
                    <a:cs typeface="Segoe UI" pitchFamily="34" charset="0"/>
                  </a:rPr>
                  <a:t>Service</a:t>
                </a:r>
              </a:p>
            </p:txBody>
          </p:sp>
          <p:grpSp>
            <p:nvGrpSpPr>
              <p:cNvPr id="21" name="Group 20"/>
              <p:cNvGrpSpPr/>
              <p:nvPr/>
            </p:nvGrpSpPr>
            <p:grpSpPr>
              <a:xfrm>
                <a:off x="5421611" y="2886866"/>
                <a:ext cx="1479040" cy="1043909"/>
                <a:chOff x="4557447" y="1721445"/>
                <a:chExt cx="1479040" cy="1043909"/>
              </a:xfrm>
            </p:grpSpPr>
            <p:pic>
              <p:nvPicPr>
                <p:cNvPr id="29" name="Picture 28"/>
                <p:cNvPicPr>
                  <a:picLocks noChangeAspect="1"/>
                </p:cNvPicPr>
                <p:nvPr/>
              </p:nvPicPr>
              <p:blipFill>
                <a:blip r:embed="rId5"/>
                <a:stretch>
                  <a:fillRect/>
                </a:stretch>
              </p:blipFill>
              <p:spPr>
                <a:xfrm>
                  <a:off x="4557447" y="1902539"/>
                  <a:ext cx="477423" cy="839046"/>
                </a:xfrm>
                <a:prstGeom prst="rect">
                  <a:avLst/>
                </a:prstGeom>
              </p:spPr>
            </p:pic>
            <p:pic>
              <p:nvPicPr>
                <p:cNvPr id="30" name="Picture 29"/>
                <p:cNvPicPr>
                  <a:picLocks noChangeAspect="1"/>
                </p:cNvPicPr>
                <p:nvPr/>
              </p:nvPicPr>
              <p:blipFill>
                <a:blip r:embed="rId5"/>
                <a:stretch>
                  <a:fillRect/>
                </a:stretch>
              </p:blipFill>
              <p:spPr>
                <a:xfrm>
                  <a:off x="4869643" y="1721445"/>
                  <a:ext cx="477423" cy="839046"/>
                </a:xfrm>
                <a:prstGeom prst="rect">
                  <a:avLst/>
                </a:prstGeom>
              </p:spPr>
            </p:pic>
            <p:pic>
              <p:nvPicPr>
                <p:cNvPr id="31" name="Picture 30"/>
                <p:cNvPicPr>
                  <a:picLocks noChangeAspect="1"/>
                </p:cNvPicPr>
                <p:nvPr/>
              </p:nvPicPr>
              <p:blipFill>
                <a:blip r:embed="rId6"/>
                <a:stretch>
                  <a:fillRect/>
                </a:stretch>
              </p:blipFill>
              <p:spPr>
                <a:xfrm>
                  <a:off x="5153580" y="1902539"/>
                  <a:ext cx="882907" cy="862815"/>
                </a:xfrm>
                <a:prstGeom prst="rect">
                  <a:avLst/>
                </a:prstGeom>
              </p:spPr>
            </p:pic>
          </p:grpSp>
          <p:grpSp>
            <p:nvGrpSpPr>
              <p:cNvPr id="22" name="Group 21"/>
              <p:cNvGrpSpPr/>
              <p:nvPr/>
            </p:nvGrpSpPr>
            <p:grpSpPr>
              <a:xfrm>
                <a:off x="4880542" y="3820782"/>
                <a:ext cx="944427" cy="972683"/>
                <a:chOff x="3981885" y="2834055"/>
                <a:chExt cx="944427" cy="972683"/>
              </a:xfrm>
            </p:grpSpPr>
            <p:pic>
              <p:nvPicPr>
                <p:cNvPr id="26" name="Picture 25"/>
                <p:cNvPicPr>
                  <a:picLocks noChangeAspect="1"/>
                </p:cNvPicPr>
                <p:nvPr/>
              </p:nvPicPr>
              <p:blipFill>
                <a:blip r:embed="rId5"/>
                <a:stretch>
                  <a:fillRect/>
                </a:stretch>
              </p:blipFill>
              <p:spPr>
                <a:xfrm>
                  <a:off x="3981885" y="2967692"/>
                  <a:ext cx="477423" cy="839046"/>
                </a:xfrm>
                <a:prstGeom prst="rect">
                  <a:avLst/>
                </a:prstGeom>
              </p:spPr>
            </p:pic>
            <p:pic>
              <p:nvPicPr>
                <p:cNvPr id="27" name="Picture 26"/>
                <p:cNvPicPr>
                  <a:picLocks noChangeAspect="1"/>
                </p:cNvPicPr>
                <p:nvPr/>
              </p:nvPicPr>
              <p:blipFill>
                <a:blip r:embed="rId5"/>
                <a:stretch>
                  <a:fillRect/>
                </a:stretch>
              </p:blipFill>
              <p:spPr>
                <a:xfrm>
                  <a:off x="4269036" y="2834055"/>
                  <a:ext cx="477423" cy="839046"/>
                </a:xfrm>
                <a:prstGeom prst="rect">
                  <a:avLst/>
                </a:prstGeom>
              </p:spPr>
            </p:pic>
            <p:pic>
              <p:nvPicPr>
                <p:cNvPr id="28" name="Picture 27"/>
                <p:cNvPicPr>
                  <a:picLocks noChangeAspect="1"/>
                </p:cNvPicPr>
                <p:nvPr/>
              </p:nvPicPr>
              <p:blipFill>
                <a:blip r:embed="rId7"/>
                <a:stretch>
                  <a:fillRect/>
                </a:stretch>
              </p:blipFill>
              <p:spPr>
                <a:xfrm>
                  <a:off x="4480085" y="3260431"/>
                  <a:ext cx="446227" cy="456212"/>
                </a:xfrm>
                <a:prstGeom prst="rect">
                  <a:avLst/>
                </a:prstGeom>
              </p:spPr>
            </p:pic>
          </p:grpSp>
          <p:grpSp>
            <p:nvGrpSpPr>
              <p:cNvPr id="23" name="Group 22"/>
              <p:cNvGrpSpPr/>
              <p:nvPr/>
            </p:nvGrpSpPr>
            <p:grpSpPr>
              <a:xfrm>
                <a:off x="4383758" y="2988031"/>
                <a:ext cx="968998" cy="971748"/>
                <a:chOff x="3601101" y="2714202"/>
                <a:chExt cx="968998" cy="971748"/>
              </a:xfrm>
            </p:grpSpPr>
            <p:pic>
              <p:nvPicPr>
                <p:cNvPr id="24" name="Picture 23"/>
                <p:cNvPicPr>
                  <a:picLocks noChangeAspect="1"/>
                </p:cNvPicPr>
                <p:nvPr/>
              </p:nvPicPr>
              <p:blipFill>
                <a:blip r:embed="rId5"/>
                <a:stretch>
                  <a:fillRect/>
                </a:stretch>
              </p:blipFill>
              <p:spPr>
                <a:xfrm>
                  <a:off x="3601101" y="2846904"/>
                  <a:ext cx="477423" cy="839046"/>
                </a:xfrm>
                <a:prstGeom prst="rect">
                  <a:avLst/>
                </a:prstGeom>
              </p:spPr>
            </p:pic>
            <p:pic>
              <p:nvPicPr>
                <p:cNvPr id="25" name="Picture 24"/>
                <p:cNvPicPr>
                  <a:picLocks noChangeAspect="1"/>
                </p:cNvPicPr>
                <p:nvPr/>
              </p:nvPicPr>
              <p:blipFill>
                <a:blip r:embed="rId8"/>
                <a:stretch>
                  <a:fillRect/>
                </a:stretch>
              </p:blipFill>
              <p:spPr>
                <a:xfrm>
                  <a:off x="3875612" y="2714202"/>
                  <a:ext cx="694487" cy="898458"/>
                </a:xfrm>
                <a:prstGeom prst="rect">
                  <a:avLst/>
                </a:prstGeom>
              </p:spPr>
            </p:pic>
          </p:grpSp>
        </p:grpSp>
        <p:pic>
          <p:nvPicPr>
            <p:cNvPr id="19" name="Picture 18"/>
            <p:cNvPicPr>
              <a:picLocks noChangeAspect="1"/>
            </p:cNvPicPr>
            <p:nvPr/>
          </p:nvPicPr>
          <p:blipFill>
            <a:blip r:embed="rId9"/>
            <a:stretch>
              <a:fillRect/>
            </a:stretch>
          </p:blipFill>
          <p:spPr>
            <a:xfrm>
              <a:off x="3058769" y="976497"/>
              <a:ext cx="1485788" cy="974496"/>
            </a:xfrm>
            <a:prstGeom prst="rect">
              <a:avLst/>
            </a:prstGeom>
          </p:spPr>
        </p:pic>
      </p:grpSp>
      <p:pic>
        <p:nvPicPr>
          <p:cNvPr id="35" name="Picture 34"/>
          <p:cNvPicPr>
            <a:picLocks noChangeAspect="1"/>
          </p:cNvPicPr>
          <p:nvPr/>
        </p:nvPicPr>
        <p:blipFill>
          <a:blip r:embed="rId10"/>
          <a:stretch>
            <a:fillRect/>
          </a:stretch>
        </p:blipFill>
        <p:spPr>
          <a:xfrm>
            <a:off x="1014576" y="2836452"/>
            <a:ext cx="1417327" cy="1678644"/>
          </a:xfrm>
          <a:prstGeom prst="rect">
            <a:avLst/>
          </a:prstGeom>
        </p:spPr>
      </p:pic>
      <p:sp>
        <p:nvSpPr>
          <p:cNvPr id="37" name="TextBox 36"/>
          <p:cNvSpPr txBox="1"/>
          <p:nvPr/>
        </p:nvSpPr>
        <p:spPr>
          <a:xfrm>
            <a:off x="761858" y="4441946"/>
            <a:ext cx="1925301" cy="830997"/>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Your </a:t>
            </a:r>
            <a:r>
              <a:rPr lang="en-US" spc="-70" dirty="0" err="1">
                <a:solidFill>
                  <a:schemeClr val="tx1">
                    <a:lumMod val="60000"/>
                    <a:lumOff val="40000"/>
                  </a:schemeClr>
                </a:solidFill>
              </a:rPr>
              <a:t>WebHook</a:t>
            </a:r>
            <a:r>
              <a:rPr lang="en-US" spc="-70" dirty="0">
                <a:solidFill>
                  <a:schemeClr val="tx1">
                    <a:lumMod val="60000"/>
                    <a:lumOff val="40000"/>
                  </a:schemeClr>
                </a:solidFill>
              </a:rPr>
              <a:t> notification service endpoint</a:t>
            </a:r>
            <a:endParaRPr lang="en-GB" spc="-70" dirty="0">
              <a:solidFill>
                <a:schemeClr val="tx1">
                  <a:lumMod val="60000"/>
                  <a:lumOff val="40000"/>
                </a:schemeClr>
              </a:solidFill>
            </a:endParaRPr>
          </a:p>
        </p:txBody>
      </p:sp>
      <p:grpSp>
        <p:nvGrpSpPr>
          <p:cNvPr id="50" name="Group 49"/>
          <p:cNvGrpSpPr/>
          <p:nvPr/>
        </p:nvGrpSpPr>
        <p:grpSpPr>
          <a:xfrm>
            <a:off x="3053592" y="1598797"/>
            <a:ext cx="6110326" cy="3126122"/>
            <a:chOff x="3053592" y="1087167"/>
            <a:chExt cx="6110326" cy="3126122"/>
          </a:xfrm>
        </p:grpSpPr>
        <p:grpSp>
          <p:nvGrpSpPr>
            <p:cNvPr id="36" name="Group 35"/>
            <p:cNvGrpSpPr/>
            <p:nvPr/>
          </p:nvGrpSpPr>
          <p:grpSpPr>
            <a:xfrm>
              <a:off x="3053592" y="3646751"/>
              <a:ext cx="6110326" cy="566538"/>
              <a:chOff x="2329935" y="3392721"/>
              <a:chExt cx="6110326" cy="566538"/>
            </a:xfrm>
          </p:grpSpPr>
          <p:cxnSp>
            <p:nvCxnSpPr>
              <p:cNvPr id="38" name="Straight Arrow Connector 37"/>
              <p:cNvCxnSpPr>
                <a:cxnSpLocks/>
              </p:cNvCxnSpPr>
              <p:nvPr/>
            </p:nvCxnSpPr>
            <p:spPr>
              <a:xfrm flipH="1">
                <a:off x="2360837" y="3392721"/>
                <a:ext cx="4939893" cy="14584"/>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9" name="TextBox 38"/>
              <p:cNvSpPr txBox="1"/>
              <p:nvPr/>
            </p:nvSpPr>
            <p:spPr>
              <a:xfrm>
                <a:off x="2329935" y="3414494"/>
                <a:ext cx="6110326" cy="544765"/>
              </a:xfrm>
              <a:prstGeom prst="rect">
                <a:avLst/>
              </a:prstGeom>
              <a:noFill/>
            </p:spPr>
            <p:txBody>
              <a:bodyPr wrap="square" lIns="182880" tIns="146304" rIns="182880" bIns="146304" rtlCol="0">
                <a:spAutoFit/>
              </a:bodyPr>
              <a:lstStyle/>
              <a:p>
                <a:pPr>
                  <a:lnSpc>
                    <a:spcPct val="90000"/>
                  </a:lnSpc>
                  <a:spcAft>
                    <a:spcPts val="600"/>
                  </a:spcAft>
                </a:pPr>
                <a:r>
                  <a:rPr lang="nl-BE" dirty="0">
                    <a:solidFill>
                      <a:srgbClr val="0070C0"/>
                    </a:solidFill>
                  </a:rPr>
                  <a:t>POST https://{your host}/your/webhook/service</a:t>
                </a:r>
              </a:p>
            </p:txBody>
          </p:sp>
        </p:grpSp>
        <p:sp>
          <p:nvSpPr>
            <p:cNvPr id="48" name="Rectangle 47"/>
            <p:cNvSpPr/>
            <p:nvPr/>
          </p:nvSpPr>
          <p:spPr bwMode="auto">
            <a:xfrm>
              <a:off x="3270430" y="1087167"/>
              <a:ext cx="4795771" cy="2394801"/>
            </a:xfrm>
            <a:prstGeom prst="rect">
              <a:avLst/>
            </a:prstGeom>
            <a:solidFill>
              <a:srgbClr val="0070C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0" bIns="46637" numCol="1" rtlCol="0" anchor="ctr" anchorCtr="0" compatLnSpc="1">
              <a:prstTxWarp prst="textNoShape">
                <a:avLst/>
              </a:prstTxWarp>
            </a:bodyPr>
            <a:lstStyle/>
            <a:p>
              <a:pPr defTabSz="932472" fontAlgn="base">
                <a:spcBef>
                  <a:spcPct val="0"/>
                </a:spcBef>
                <a:spcAft>
                  <a:spcPct val="0"/>
                </a:spcAft>
              </a:pPr>
              <a:r>
                <a:rPr lang="fr-FR" sz="1200" dirty="0"/>
                <a:t>{</a:t>
              </a:r>
            </a:p>
            <a:p>
              <a:pPr defTabSz="932472" fontAlgn="base">
                <a:spcBef>
                  <a:spcPct val="0"/>
                </a:spcBef>
                <a:spcAft>
                  <a:spcPct val="0"/>
                </a:spcAft>
              </a:pPr>
              <a:r>
                <a:rPr lang="fr-FR" sz="1200" dirty="0"/>
                <a:t>   "value":[</a:t>
              </a:r>
            </a:p>
            <a:p>
              <a:pPr defTabSz="932472" fontAlgn="base">
                <a:spcBef>
                  <a:spcPct val="0"/>
                </a:spcBef>
                <a:spcAft>
                  <a:spcPct val="0"/>
                </a:spcAft>
              </a:pPr>
              <a:r>
                <a:rPr lang="fr-FR" sz="1200" dirty="0"/>
                <a:t>      {</a:t>
              </a:r>
            </a:p>
            <a:p>
              <a:pPr defTabSz="932472" fontAlgn="base">
                <a:spcBef>
                  <a:spcPct val="0"/>
                </a:spcBef>
                <a:spcAft>
                  <a:spcPct val="0"/>
                </a:spcAft>
              </a:pPr>
              <a:r>
                <a:rPr lang="fr-FR" sz="1200" dirty="0"/>
                <a:t>         "subscriptionId":"91779246-afe9-4525-b122-6c199ae89211",</a:t>
              </a:r>
            </a:p>
            <a:p>
              <a:pPr defTabSz="932472" fontAlgn="base">
                <a:spcBef>
                  <a:spcPct val="0"/>
                </a:spcBef>
                <a:spcAft>
                  <a:spcPct val="0"/>
                </a:spcAft>
              </a:pPr>
              <a:r>
                <a:rPr lang="fr-FR" sz="1200" dirty="0"/>
                <a:t>         "clientState":"00000000-0000-0000-0000-000000000000",</a:t>
              </a:r>
            </a:p>
            <a:p>
              <a:pPr defTabSz="932472" fontAlgn="base">
                <a:spcBef>
                  <a:spcPct val="0"/>
                </a:spcBef>
                <a:spcAft>
                  <a:spcPct val="0"/>
                </a:spcAft>
              </a:pPr>
              <a:r>
                <a:rPr lang="fr-FR" sz="1200" dirty="0"/>
                <a:t>         "expirationDateTime":"2016-04-30T17:27:00.0000000Z",</a:t>
              </a:r>
            </a:p>
            <a:p>
              <a:pPr defTabSz="932472" fontAlgn="base">
                <a:spcBef>
                  <a:spcPct val="0"/>
                </a:spcBef>
                <a:spcAft>
                  <a:spcPct val="0"/>
                </a:spcAft>
              </a:pPr>
              <a:r>
                <a:rPr lang="fr-FR" sz="1200" dirty="0"/>
                <a:t>         "resource":"b9f6f714-9df8-470b-b22e-653855e1c181",</a:t>
              </a:r>
            </a:p>
            <a:p>
              <a:pPr defTabSz="932472" fontAlgn="base">
                <a:spcBef>
                  <a:spcPct val="0"/>
                </a:spcBef>
                <a:spcAft>
                  <a:spcPct val="0"/>
                </a:spcAft>
              </a:pPr>
              <a:r>
                <a:rPr lang="fr-FR" sz="1200" dirty="0"/>
                <a:t>         "tenantId":"00000000-0000-0000-0000-000000000000",</a:t>
              </a:r>
            </a:p>
            <a:p>
              <a:pPr defTabSz="932472" fontAlgn="base">
                <a:spcBef>
                  <a:spcPct val="0"/>
                </a:spcBef>
                <a:spcAft>
                  <a:spcPct val="0"/>
                </a:spcAft>
              </a:pPr>
              <a:r>
                <a:rPr lang="fr-FR" sz="1200" dirty="0"/>
                <a:t>         "</a:t>
              </a:r>
              <a:r>
                <a:rPr lang="fr-FR" sz="1200" dirty="0" err="1"/>
                <a:t>siteUrl</a:t>
              </a:r>
              <a:r>
                <a:rPr lang="fr-FR" sz="1200" dirty="0"/>
                <a:t>":"/",</a:t>
              </a:r>
            </a:p>
            <a:p>
              <a:pPr defTabSz="932472" fontAlgn="base">
                <a:spcBef>
                  <a:spcPct val="0"/>
                </a:spcBef>
                <a:spcAft>
                  <a:spcPct val="0"/>
                </a:spcAft>
              </a:pPr>
              <a:r>
                <a:rPr lang="fr-FR" sz="1200" dirty="0"/>
                <a:t>         "webId":"dbc5a806-e4d4-46e5-951c-6344d70b62fa"</a:t>
              </a:r>
            </a:p>
            <a:p>
              <a:pPr defTabSz="932472" fontAlgn="base">
                <a:spcBef>
                  <a:spcPct val="0"/>
                </a:spcBef>
                <a:spcAft>
                  <a:spcPct val="0"/>
                </a:spcAft>
              </a:pPr>
              <a:r>
                <a:rPr lang="fr-FR" sz="1200" dirty="0"/>
                <a:t>      }</a:t>
              </a:r>
            </a:p>
            <a:p>
              <a:pPr defTabSz="932472" fontAlgn="base">
                <a:spcBef>
                  <a:spcPct val="0"/>
                </a:spcBef>
                <a:spcAft>
                  <a:spcPct val="0"/>
                </a:spcAft>
              </a:pPr>
              <a:r>
                <a:rPr lang="fr-FR" sz="1200" dirty="0"/>
                <a:t>   ]</a:t>
              </a:r>
            </a:p>
            <a:p>
              <a:pPr defTabSz="932472" fontAlgn="base">
                <a:spcBef>
                  <a:spcPct val="0"/>
                </a:spcBef>
                <a:spcAft>
                  <a:spcPct val="0"/>
                </a:spcAft>
              </a:pPr>
              <a:r>
                <a:rPr lang="fr-FR" sz="1200" dirty="0"/>
                <a:t>}</a:t>
              </a:r>
              <a:endParaRPr lang="nl-BE" sz="1200" dirty="0">
                <a:gradFill>
                  <a:gsLst>
                    <a:gs pos="0">
                      <a:srgbClr val="FFFFFF"/>
                    </a:gs>
                    <a:gs pos="100000">
                      <a:srgbClr val="FFFFFF"/>
                    </a:gs>
                  </a:gsLst>
                  <a:lin ang="5400000" scaled="0"/>
                </a:gradFill>
              </a:endParaRPr>
            </a:p>
          </p:txBody>
        </p:sp>
      </p:grpSp>
      <p:sp>
        <p:nvSpPr>
          <p:cNvPr id="51" name="Speech Bubble: Rectangle 50"/>
          <p:cNvSpPr/>
          <p:nvPr/>
        </p:nvSpPr>
        <p:spPr bwMode="auto">
          <a:xfrm>
            <a:off x="5095329" y="5831633"/>
            <a:ext cx="2275855" cy="615820"/>
          </a:xfrm>
          <a:prstGeom prst="wedgeRectCallout">
            <a:avLst>
              <a:gd name="adj1" fmla="val -48168"/>
              <a:gd name="adj2" fmla="val -135009"/>
            </a:avLst>
          </a:prstGeom>
          <a:solidFill>
            <a:srgbClr val="FF000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Respond in &lt; 5 seconds!</a:t>
            </a:r>
            <a:endParaRPr lang="nl-BE"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080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7755"/>
          </a:xfrm>
        </p:spPr>
        <p:txBody>
          <a:bodyPr/>
          <a:lstStyle/>
          <a:p>
            <a:r>
              <a:rPr lang="en-US" dirty="0"/>
              <a:t>SharePoint only sends notifications that changes happened</a:t>
            </a:r>
          </a:p>
          <a:p>
            <a:pPr lvl="1"/>
            <a:r>
              <a:rPr lang="en-US" dirty="0"/>
              <a:t>You must use an asynchronous approach to determine what changed and still reply in less than 5 seconds</a:t>
            </a:r>
          </a:p>
          <a:p>
            <a:r>
              <a:rPr lang="en-US" dirty="0"/>
              <a:t>Use the </a:t>
            </a:r>
            <a:r>
              <a:rPr lang="en-US" dirty="0" err="1"/>
              <a:t>GetChanges</a:t>
            </a:r>
            <a:r>
              <a:rPr lang="en-US" dirty="0"/>
              <a:t>() CSOM API to return what changed</a:t>
            </a:r>
          </a:p>
          <a:p>
            <a:pPr lvl="1"/>
            <a:r>
              <a:rPr lang="en-US" dirty="0"/>
              <a:t>Pass a </a:t>
            </a:r>
            <a:r>
              <a:rPr lang="en-US" dirty="0" err="1"/>
              <a:t>changeToken</a:t>
            </a:r>
            <a:r>
              <a:rPr lang="en-US" dirty="0"/>
              <a:t> to SharePoint to avoid getting the same changes more than once</a:t>
            </a:r>
          </a:p>
          <a:p>
            <a:pPr lvl="1"/>
            <a:r>
              <a:rPr lang="en-US" dirty="0" err="1"/>
              <a:t>changeTokens</a:t>
            </a:r>
            <a:r>
              <a:rPr lang="en-US" dirty="0"/>
              <a:t> tell SharePoint at what point you want to receive changes from</a:t>
            </a:r>
          </a:p>
          <a:p>
            <a:pPr lvl="1"/>
            <a:r>
              <a:rPr lang="en-US" dirty="0"/>
              <a:t>Your service endpoint should store and persist </a:t>
            </a:r>
            <a:r>
              <a:rPr lang="en-US" dirty="0" err="1"/>
              <a:t>changeTokens</a:t>
            </a:r>
            <a:endParaRPr lang="en-US" dirty="0"/>
          </a:p>
          <a:p>
            <a:endParaRPr lang="en-US" dirty="0"/>
          </a:p>
          <a:p>
            <a:pPr lvl="1"/>
            <a:endParaRPr lang="en-US" dirty="0"/>
          </a:p>
          <a:p>
            <a:endParaRPr lang="en-US" dirty="0"/>
          </a:p>
        </p:txBody>
      </p:sp>
      <p:sp>
        <p:nvSpPr>
          <p:cNvPr id="3" name="Title 2"/>
          <p:cNvSpPr>
            <a:spLocks noGrp="1"/>
          </p:cNvSpPr>
          <p:nvPr>
            <p:ph type="title"/>
          </p:nvPr>
        </p:nvSpPr>
        <p:spPr/>
        <p:txBody>
          <a:bodyPr/>
          <a:lstStyle/>
          <a:p>
            <a:r>
              <a:rPr lang="en-US" dirty="0"/>
              <a:t>Getting Changes</a:t>
            </a:r>
          </a:p>
        </p:txBody>
      </p:sp>
    </p:spTree>
    <p:extLst>
      <p:ext uri="{BB962C8B-B14F-4D97-AF65-F5344CB8AC3E}">
        <p14:creationId xmlns:p14="http://schemas.microsoft.com/office/powerpoint/2010/main" val="38091759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140416"/>
          </a:xfrm>
        </p:spPr>
        <p:txBody>
          <a:bodyPr/>
          <a:lstStyle/>
          <a:p>
            <a:r>
              <a:rPr lang="en-US" dirty="0"/>
              <a:t>SharePoint does not call subscribed notification services in real-time</a:t>
            </a:r>
          </a:p>
          <a:p>
            <a:r>
              <a:rPr lang="en-US" dirty="0"/>
              <a:t>When changes occur in SharePoint lists SharePoint queues the </a:t>
            </a:r>
            <a:r>
              <a:rPr lang="en-US" dirty="0" err="1"/>
              <a:t>webhook</a:t>
            </a:r>
            <a:r>
              <a:rPr lang="en-US" dirty="0"/>
              <a:t> call outs</a:t>
            </a:r>
          </a:p>
          <a:p>
            <a:pPr lvl="1"/>
            <a:r>
              <a:rPr lang="en-US" dirty="0"/>
              <a:t>The queue is read once each minute</a:t>
            </a:r>
          </a:p>
          <a:p>
            <a:r>
              <a:rPr lang="en-US" dirty="0"/>
              <a:t>SharePoint batches </a:t>
            </a:r>
            <a:r>
              <a:rPr lang="en-US" dirty="0" err="1"/>
              <a:t>webhook</a:t>
            </a:r>
            <a:r>
              <a:rPr lang="en-US" dirty="0"/>
              <a:t> callout requests for each subscription</a:t>
            </a:r>
          </a:p>
          <a:p>
            <a:pPr lvl="1"/>
            <a:r>
              <a:rPr lang="en-US" dirty="0"/>
              <a:t>If 5000 changes occur in a batch operation only 1 </a:t>
            </a:r>
            <a:r>
              <a:rPr lang="en-US" dirty="0" err="1"/>
              <a:t>webhook</a:t>
            </a:r>
            <a:r>
              <a:rPr lang="en-US" dirty="0"/>
              <a:t> call out is made</a:t>
            </a:r>
          </a:p>
          <a:p>
            <a:pPr lvl="1"/>
            <a:r>
              <a:rPr lang="en-US" dirty="0"/>
              <a:t>When you call </a:t>
            </a:r>
            <a:r>
              <a:rPr lang="en-US" dirty="0" err="1"/>
              <a:t>GetChanges</a:t>
            </a:r>
            <a:r>
              <a:rPr lang="en-US" dirty="0"/>
              <a:t> SharePoint will return 5000 change events</a:t>
            </a:r>
          </a:p>
          <a:p>
            <a:endParaRPr lang="en-US" dirty="0"/>
          </a:p>
          <a:p>
            <a:endParaRPr lang="en-US" dirty="0"/>
          </a:p>
          <a:p>
            <a:pPr lvl="1"/>
            <a:endParaRPr lang="en-US" dirty="0"/>
          </a:p>
          <a:p>
            <a:endParaRPr lang="en-US" dirty="0"/>
          </a:p>
        </p:txBody>
      </p:sp>
      <p:sp>
        <p:nvSpPr>
          <p:cNvPr id="3" name="Title 2"/>
          <p:cNvSpPr>
            <a:spLocks noGrp="1"/>
          </p:cNvSpPr>
          <p:nvPr>
            <p:ph type="title"/>
          </p:nvPr>
        </p:nvSpPr>
        <p:spPr/>
        <p:txBody>
          <a:bodyPr/>
          <a:lstStyle/>
          <a:p>
            <a:r>
              <a:rPr lang="en-US" dirty="0"/>
              <a:t>How SharePoint processes change notifications</a:t>
            </a:r>
          </a:p>
        </p:txBody>
      </p:sp>
    </p:spTree>
    <p:extLst>
      <p:ext uri="{BB962C8B-B14F-4D97-AF65-F5344CB8AC3E}">
        <p14:creationId xmlns:p14="http://schemas.microsoft.com/office/powerpoint/2010/main" val="83872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a notification event</a:t>
            </a:r>
            <a:endParaRPr lang="nl-BE" dirty="0"/>
          </a:p>
        </p:txBody>
      </p:sp>
      <p:grpSp>
        <p:nvGrpSpPr>
          <p:cNvPr id="55" name="Group 54"/>
          <p:cNvGrpSpPr/>
          <p:nvPr/>
        </p:nvGrpSpPr>
        <p:grpSpPr>
          <a:xfrm>
            <a:off x="760588" y="872214"/>
            <a:ext cx="10957300" cy="3010277"/>
            <a:chOff x="760588" y="872214"/>
            <a:chExt cx="10957300" cy="3010277"/>
          </a:xfrm>
        </p:grpSpPr>
        <p:pic>
          <p:nvPicPr>
            <p:cNvPr id="4" name="Picture 3"/>
            <p:cNvPicPr>
              <a:picLocks noChangeAspect="1"/>
            </p:cNvPicPr>
            <p:nvPr/>
          </p:nvPicPr>
          <p:blipFill>
            <a:blip r:embed="rId2"/>
            <a:stretch>
              <a:fillRect/>
            </a:stretch>
          </p:blipFill>
          <p:spPr>
            <a:xfrm>
              <a:off x="1014576" y="1377765"/>
              <a:ext cx="1417327" cy="1678644"/>
            </a:xfrm>
            <a:prstGeom prst="rect">
              <a:avLst/>
            </a:prstGeom>
          </p:spPr>
        </p:pic>
        <p:sp>
          <p:nvSpPr>
            <p:cNvPr id="5" name="TextBox 4"/>
            <p:cNvSpPr txBox="1"/>
            <p:nvPr/>
          </p:nvSpPr>
          <p:spPr>
            <a:xfrm>
              <a:off x="760588" y="3051494"/>
              <a:ext cx="1925301" cy="830997"/>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Your </a:t>
              </a:r>
              <a:r>
                <a:rPr lang="en-US" spc="-70" dirty="0" err="1">
                  <a:solidFill>
                    <a:schemeClr val="tx1">
                      <a:lumMod val="60000"/>
                      <a:lumOff val="40000"/>
                    </a:schemeClr>
                  </a:solidFill>
                </a:rPr>
                <a:t>WebHook</a:t>
              </a:r>
              <a:r>
                <a:rPr lang="en-US" spc="-70" dirty="0">
                  <a:solidFill>
                    <a:schemeClr val="tx1">
                      <a:lumMod val="60000"/>
                      <a:lumOff val="40000"/>
                    </a:schemeClr>
                  </a:solidFill>
                </a:rPr>
                <a:t> notification service endpoint</a:t>
              </a:r>
              <a:endParaRPr lang="en-GB" spc="-70" dirty="0">
                <a:solidFill>
                  <a:schemeClr val="tx1">
                    <a:lumMod val="60000"/>
                    <a:lumOff val="40000"/>
                  </a:schemeClr>
                </a:solidFill>
              </a:endParaRPr>
            </a:p>
          </p:txBody>
        </p:sp>
        <p:grpSp>
          <p:nvGrpSpPr>
            <p:cNvPr id="6" name="Group 5"/>
            <p:cNvGrpSpPr>
              <a:grpSpLocks noChangeAspect="1"/>
            </p:cNvGrpSpPr>
            <p:nvPr/>
          </p:nvGrpSpPr>
          <p:grpSpPr>
            <a:xfrm>
              <a:off x="8560191" y="872214"/>
              <a:ext cx="3157697" cy="2680317"/>
              <a:chOff x="1189689" y="976497"/>
              <a:chExt cx="3486193" cy="2959150"/>
            </a:xfrm>
          </p:grpSpPr>
          <p:grpSp>
            <p:nvGrpSpPr>
              <p:cNvPr id="7" name="Group 6"/>
              <p:cNvGrpSpPr/>
              <p:nvPr/>
            </p:nvGrpSpPr>
            <p:grpSpPr>
              <a:xfrm>
                <a:off x="3605640" y="1950993"/>
                <a:ext cx="1070242" cy="1327793"/>
                <a:chOff x="1919646" y="3675113"/>
                <a:chExt cx="902998" cy="1126838"/>
              </a:xfrm>
            </p:grpSpPr>
            <p:pic>
              <p:nvPicPr>
                <p:cNvPr id="22" name="Picture 21"/>
                <p:cNvPicPr>
                  <a:picLocks noChangeAspect="1"/>
                </p:cNvPicPr>
                <p:nvPr/>
              </p:nvPicPr>
              <p:blipFill>
                <a:blip r:embed="rId3"/>
                <a:stretch>
                  <a:fillRect/>
                </a:stretch>
              </p:blipFill>
              <p:spPr>
                <a:xfrm>
                  <a:off x="1919646" y="3675113"/>
                  <a:ext cx="674964" cy="892879"/>
                </a:xfrm>
                <a:prstGeom prst="rect">
                  <a:avLst/>
                </a:prstGeom>
              </p:spPr>
            </p:pic>
            <p:pic>
              <p:nvPicPr>
                <p:cNvPr id="23" name="Picture 22"/>
                <p:cNvPicPr>
                  <a:picLocks noChangeAspect="1"/>
                </p:cNvPicPr>
                <p:nvPr/>
              </p:nvPicPr>
              <p:blipFill>
                <a:blip r:embed="rId4"/>
                <a:stretch>
                  <a:fillRect/>
                </a:stretch>
              </p:blipFill>
              <p:spPr>
                <a:xfrm>
                  <a:off x="2210824" y="4189471"/>
                  <a:ext cx="611820" cy="612480"/>
                </a:xfrm>
                <a:prstGeom prst="rect">
                  <a:avLst/>
                </a:prstGeom>
              </p:spPr>
            </p:pic>
          </p:grpSp>
          <p:grpSp>
            <p:nvGrpSpPr>
              <p:cNvPr id="8" name="Group 7"/>
              <p:cNvGrpSpPr/>
              <p:nvPr/>
            </p:nvGrpSpPr>
            <p:grpSpPr>
              <a:xfrm>
                <a:off x="1189689" y="1453879"/>
                <a:ext cx="2516893" cy="2481768"/>
                <a:chOff x="4383758" y="2311697"/>
                <a:chExt cx="2516893" cy="2481768"/>
              </a:xfrm>
            </p:grpSpPr>
            <p:sp>
              <p:nvSpPr>
                <p:cNvPr id="10" name="Rectangle 9"/>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tx1">
                          <a:lumMod val="65000"/>
                          <a:lumOff val="35000"/>
                        </a:schemeClr>
                      </a:solidFill>
                      <a:ea typeface="Segoe UI" pitchFamily="34" charset="0"/>
                      <a:cs typeface="Segoe UI" pitchFamily="34" charset="0"/>
                    </a:rPr>
                    <a:t>SharePoint </a:t>
                  </a:r>
                  <a:br>
                    <a:rPr lang="en-US" sz="1632" dirty="0">
                      <a:solidFill>
                        <a:schemeClr val="tx1">
                          <a:lumMod val="65000"/>
                          <a:lumOff val="35000"/>
                        </a:schemeClr>
                      </a:solidFill>
                      <a:ea typeface="Segoe UI" pitchFamily="34" charset="0"/>
                      <a:cs typeface="Segoe UI" pitchFamily="34" charset="0"/>
                    </a:rPr>
                  </a:br>
                  <a:r>
                    <a:rPr lang="en-US" sz="1632" dirty="0">
                      <a:solidFill>
                        <a:schemeClr val="tx1">
                          <a:lumMod val="65000"/>
                          <a:lumOff val="35000"/>
                        </a:schemeClr>
                      </a:solidFill>
                      <a:ea typeface="Segoe UI" pitchFamily="34" charset="0"/>
                      <a:cs typeface="Segoe UI" pitchFamily="34" charset="0"/>
                    </a:rPr>
                    <a:t>Service</a:t>
                  </a:r>
                </a:p>
              </p:txBody>
            </p:sp>
            <p:grpSp>
              <p:nvGrpSpPr>
                <p:cNvPr id="11" name="Group 10"/>
                <p:cNvGrpSpPr/>
                <p:nvPr/>
              </p:nvGrpSpPr>
              <p:grpSpPr>
                <a:xfrm>
                  <a:off x="5421611" y="2886866"/>
                  <a:ext cx="1479040" cy="1043909"/>
                  <a:chOff x="4557447" y="1721445"/>
                  <a:chExt cx="1479040" cy="1043909"/>
                </a:xfrm>
              </p:grpSpPr>
              <p:pic>
                <p:nvPicPr>
                  <p:cNvPr id="19" name="Picture 18"/>
                  <p:cNvPicPr>
                    <a:picLocks noChangeAspect="1"/>
                  </p:cNvPicPr>
                  <p:nvPr/>
                </p:nvPicPr>
                <p:blipFill>
                  <a:blip r:embed="rId5"/>
                  <a:stretch>
                    <a:fillRect/>
                  </a:stretch>
                </p:blipFill>
                <p:spPr>
                  <a:xfrm>
                    <a:off x="4557447" y="1902539"/>
                    <a:ext cx="477423" cy="839046"/>
                  </a:xfrm>
                  <a:prstGeom prst="rect">
                    <a:avLst/>
                  </a:prstGeom>
                </p:spPr>
              </p:pic>
              <p:pic>
                <p:nvPicPr>
                  <p:cNvPr id="20" name="Picture 19"/>
                  <p:cNvPicPr>
                    <a:picLocks noChangeAspect="1"/>
                  </p:cNvPicPr>
                  <p:nvPr/>
                </p:nvPicPr>
                <p:blipFill>
                  <a:blip r:embed="rId5"/>
                  <a:stretch>
                    <a:fillRect/>
                  </a:stretch>
                </p:blipFill>
                <p:spPr>
                  <a:xfrm>
                    <a:off x="4869643" y="1721445"/>
                    <a:ext cx="477423" cy="839046"/>
                  </a:xfrm>
                  <a:prstGeom prst="rect">
                    <a:avLst/>
                  </a:prstGeom>
                </p:spPr>
              </p:pic>
              <p:pic>
                <p:nvPicPr>
                  <p:cNvPr id="21" name="Picture 20"/>
                  <p:cNvPicPr>
                    <a:picLocks noChangeAspect="1"/>
                  </p:cNvPicPr>
                  <p:nvPr/>
                </p:nvPicPr>
                <p:blipFill>
                  <a:blip r:embed="rId6"/>
                  <a:stretch>
                    <a:fillRect/>
                  </a:stretch>
                </p:blipFill>
                <p:spPr>
                  <a:xfrm>
                    <a:off x="5153580" y="1902539"/>
                    <a:ext cx="882907" cy="862815"/>
                  </a:xfrm>
                  <a:prstGeom prst="rect">
                    <a:avLst/>
                  </a:prstGeom>
                </p:spPr>
              </p:pic>
            </p:grpSp>
            <p:grpSp>
              <p:nvGrpSpPr>
                <p:cNvPr id="12" name="Group 11"/>
                <p:cNvGrpSpPr/>
                <p:nvPr/>
              </p:nvGrpSpPr>
              <p:grpSpPr>
                <a:xfrm>
                  <a:off x="4880542" y="3820782"/>
                  <a:ext cx="944427" cy="972683"/>
                  <a:chOff x="3981885" y="2834055"/>
                  <a:chExt cx="944427" cy="972683"/>
                </a:xfrm>
              </p:grpSpPr>
              <p:pic>
                <p:nvPicPr>
                  <p:cNvPr id="16" name="Picture 15"/>
                  <p:cNvPicPr>
                    <a:picLocks noChangeAspect="1"/>
                  </p:cNvPicPr>
                  <p:nvPr/>
                </p:nvPicPr>
                <p:blipFill>
                  <a:blip r:embed="rId5"/>
                  <a:stretch>
                    <a:fillRect/>
                  </a:stretch>
                </p:blipFill>
                <p:spPr>
                  <a:xfrm>
                    <a:off x="3981885" y="2967692"/>
                    <a:ext cx="477423" cy="839046"/>
                  </a:xfrm>
                  <a:prstGeom prst="rect">
                    <a:avLst/>
                  </a:prstGeom>
                </p:spPr>
              </p:pic>
              <p:pic>
                <p:nvPicPr>
                  <p:cNvPr id="17" name="Picture 16"/>
                  <p:cNvPicPr>
                    <a:picLocks noChangeAspect="1"/>
                  </p:cNvPicPr>
                  <p:nvPr/>
                </p:nvPicPr>
                <p:blipFill>
                  <a:blip r:embed="rId5"/>
                  <a:stretch>
                    <a:fillRect/>
                  </a:stretch>
                </p:blipFill>
                <p:spPr>
                  <a:xfrm>
                    <a:off x="4269036" y="2834055"/>
                    <a:ext cx="477423" cy="839046"/>
                  </a:xfrm>
                  <a:prstGeom prst="rect">
                    <a:avLst/>
                  </a:prstGeom>
                </p:spPr>
              </p:pic>
              <p:pic>
                <p:nvPicPr>
                  <p:cNvPr id="18" name="Picture 17"/>
                  <p:cNvPicPr>
                    <a:picLocks noChangeAspect="1"/>
                  </p:cNvPicPr>
                  <p:nvPr/>
                </p:nvPicPr>
                <p:blipFill>
                  <a:blip r:embed="rId7"/>
                  <a:stretch>
                    <a:fillRect/>
                  </a:stretch>
                </p:blipFill>
                <p:spPr>
                  <a:xfrm>
                    <a:off x="4480085" y="3260431"/>
                    <a:ext cx="446227" cy="456212"/>
                  </a:xfrm>
                  <a:prstGeom prst="rect">
                    <a:avLst/>
                  </a:prstGeom>
                </p:spPr>
              </p:pic>
            </p:grpSp>
            <p:grpSp>
              <p:nvGrpSpPr>
                <p:cNvPr id="13" name="Group 12"/>
                <p:cNvGrpSpPr/>
                <p:nvPr/>
              </p:nvGrpSpPr>
              <p:grpSpPr>
                <a:xfrm>
                  <a:off x="4383758" y="2988031"/>
                  <a:ext cx="968998" cy="971748"/>
                  <a:chOff x="3601101" y="2714202"/>
                  <a:chExt cx="968998" cy="971748"/>
                </a:xfrm>
              </p:grpSpPr>
              <p:pic>
                <p:nvPicPr>
                  <p:cNvPr id="14" name="Picture 13"/>
                  <p:cNvPicPr>
                    <a:picLocks noChangeAspect="1"/>
                  </p:cNvPicPr>
                  <p:nvPr/>
                </p:nvPicPr>
                <p:blipFill>
                  <a:blip r:embed="rId5"/>
                  <a:stretch>
                    <a:fillRect/>
                  </a:stretch>
                </p:blipFill>
                <p:spPr>
                  <a:xfrm>
                    <a:off x="3601101" y="2846904"/>
                    <a:ext cx="477423" cy="839046"/>
                  </a:xfrm>
                  <a:prstGeom prst="rect">
                    <a:avLst/>
                  </a:prstGeom>
                </p:spPr>
              </p:pic>
              <p:pic>
                <p:nvPicPr>
                  <p:cNvPr id="15" name="Picture 14"/>
                  <p:cNvPicPr>
                    <a:picLocks noChangeAspect="1"/>
                  </p:cNvPicPr>
                  <p:nvPr/>
                </p:nvPicPr>
                <p:blipFill>
                  <a:blip r:embed="rId8"/>
                  <a:stretch>
                    <a:fillRect/>
                  </a:stretch>
                </p:blipFill>
                <p:spPr>
                  <a:xfrm>
                    <a:off x="3875612" y="2714202"/>
                    <a:ext cx="694487" cy="898458"/>
                  </a:xfrm>
                  <a:prstGeom prst="rect">
                    <a:avLst/>
                  </a:prstGeom>
                </p:spPr>
              </p:pic>
            </p:grpSp>
          </p:grpSp>
          <p:pic>
            <p:nvPicPr>
              <p:cNvPr id="9" name="Picture 8"/>
              <p:cNvPicPr>
                <a:picLocks noChangeAspect="1"/>
              </p:cNvPicPr>
              <p:nvPr/>
            </p:nvPicPr>
            <p:blipFill>
              <a:blip r:embed="rId9"/>
              <a:stretch>
                <a:fillRect/>
              </a:stretch>
            </p:blipFill>
            <p:spPr>
              <a:xfrm>
                <a:off x="3058769" y="976497"/>
                <a:ext cx="1485788" cy="974496"/>
              </a:xfrm>
              <a:prstGeom prst="rect">
                <a:avLst/>
              </a:prstGeom>
            </p:spPr>
          </p:pic>
        </p:grpSp>
        <p:grpSp>
          <p:nvGrpSpPr>
            <p:cNvPr id="27" name="Group 26"/>
            <p:cNvGrpSpPr/>
            <p:nvPr/>
          </p:nvGrpSpPr>
          <p:grpSpPr>
            <a:xfrm>
              <a:off x="2948263" y="1337022"/>
              <a:ext cx="6110326" cy="544765"/>
              <a:chOff x="3053592" y="3249331"/>
              <a:chExt cx="6110326" cy="544765"/>
            </a:xfrm>
          </p:grpSpPr>
          <p:cxnSp>
            <p:nvCxnSpPr>
              <p:cNvPr id="25" name="Straight Arrow Connector 24"/>
              <p:cNvCxnSpPr>
                <a:cxnSpLocks/>
              </p:cNvCxnSpPr>
              <p:nvPr/>
            </p:nvCxnSpPr>
            <p:spPr>
              <a:xfrm flipH="1">
                <a:off x="3084494" y="3681379"/>
                <a:ext cx="4939893" cy="14584"/>
              </a:xfrm>
              <a:prstGeom prst="straightConnector1">
                <a:avLst/>
              </a:prstGeom>
              <a:ln w="28575">
                <a:solidFill>
                  <a:srgbClr val="0070C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3053592" y="3249331"/>
                <a:ext cx="6110326" cy="544765"/>
              </a:xfrm>
              <a:prstGeom prst="rect">
                <a:avLst/>
              </a:prstGeom>
              <a:noFill/>
            </p:spPr>
            <p:txBody>
              <a:bodyPr wrap="square" lIns="182880" tIns="146304" rIns="182880" bIns="146304" rtlCol="0">
                <a:spAutoFit/>
              </a:bodyPr>
              <a:lstStyle/>
              <a:p>
                <a:pPr>
                  <a:lnSpc>
                    <a:spcPct val="90000"/>
                  </a:lnSpc>
                  <a:spcAft>
                    <a:spcPts val="600"/>
                  </a:spcAft>
                </a:pPr>
                <a:r>
                  <a:rPr lang="nl-BE" dirty="0">
                    <a:solidFill>
                      <a:srgbClr val="0070C0"/>
                    </a:solidFill>
                  </a:rPr>
                  <a:t>POST https://{your host}/your/webhook/service</a:t>
                </a:r>
              </a:p>
            </p:txBody>
          </p:sp>
        </p:grpSp>
      </p:grpSp>
      <p:grpSp>
        <p:nvGrpSpPr>
          <p:cNvPr id="56" name="Group 55"/>
          <p:cNvGrpSpPr/>
          <p:nvPr/>
        </p:nvGrpSpPr>
        <p:grpSpPr>
          <a:xfrm>
            <a:off x="2990051" y="2891092"/>
            <a:ext cx="2713462" cy="1114521"/>
            <a:chOff x="2990051" y="2891092"/>
            <a:chExt cx="2713462" cy="1114521"/>
          </a:xfrm>
        </p:grpSpPr>
        <p:grpSp>
          <p:nvGrpSpPr>
            <p:cNvPr id="28" name="Group 27"/>
            <p:cNvGrpSpPr/>
            <p:nvPr/>
          </p:nvGrpSpPr>
          <p:grpSpPr>
            <a:xfrm>
              <a:off x="3957095" y="2891092"/>
              <a:ext cx="1746418" cy="1114521"/>
              <a:chOff x="7465491" y="5209929"/>
              <a:chExt cx="1746418" cy="1114521"/>
            </a:xfrm>
          </p:grpSpPr>
          <p:grpSp>
            <p:nvGrpSpPr>
              <p:cNvPr id="29" name="Group 28"/>
              <p:cNvGrpSpPr/>
              <p:nvPr/>
            </p:nvGrpSpPr>
            <p:grpSpPr>
              <a:xfrm>
                <a:off x="7465491" y="5209929"/>
                <a:ext cx="1746418" cy="825548"/>
                <a:chOff x="5427988" y="5181081"/>
                <a:chExt cx="1746418" cy="825548"/>
              </a:xfrm>
            </p:grpSpPr>
            <p:sp>
              <p:nvSpPr>
                <p:cNvPr id="31" name="Rectangle 3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Storage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Queue</a:t>
                  </a:r>
                </a:p>
              </p:txBody>
            </p:sp>
            <p:pic>
              <p:nvPicPr>
                <p:cNvPr id="32" name="Picture 31"/>
                <p:cNvPicPr>
                  <a:picLocks noChangeAspect="1"/>
                </p:cNvPicPr>
                <p:nvPr/>
              </p:nvPicPr>
              <p:blipFill>
                <a:blip r:embed="rId10"/>
                <a:stretch>
                  <a:fillRect/>
                </a:stretch>
              </p:blipFill>
              <p:spPr>
                <a:xfrm>
                  <a:off x="6753910" y="5189567"/>
                  <a:ext cx="420496" cy="432326"/>
                </a:xfrm>
                <a:prstGeom prst="rect">
                  <a:avLst/>
                </a:prstGeom>
              </p:spPr>
            </p:pic>
          </p:grpSp>
          <p:pic>
            <p:nvPicPr>
              <p:cNvPr id="30" name="Picture 29"/>
              <p:cNvPicPr>
                <a:picLocks noChangeAspect="1"/>
              </p:cNvPicPr>
              <p:nvPr/>
            </p:nvPicPr>
            <p:blipFill>
              <a:blip r:embed="rId11"/>
              <a:stretch>
                <a:fillRect/>
              </a:stretch>
            </p:blipFill>
            <p:spPr>
              <a:xfrm>
                <a:off x="8060707" y="5531010"/>
                <a:ext cx="911161" cy="793440"/>
              </a:xfrm>
              <a:prstGeom prst="rect">
                <a:avLst/>
              </a:prstGeom>
            </p:spPr>
          </p:pic>
        </p:grpSp>
        <p:cxnSp>
          <p:nvCxnSpPr>
            <p:cNvPr id="33" name="Straight Arrow Connector 32"/>
            <p:cNvCxnSpPr>
              <a:cxnSpLocks/>
            </p:cNvCxnSpPr>
            <p:nvPr/>
          </p:nvCxnSpPr>
          <p:spPr>
            <a:xfrm flipV="1">
              <a:off x="2990051" y="3025302"/>
              <a:ext cx="852606" cy="19756"/>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grpSp>
        <p:nvGrpSpPr>
          <p:cNvPr id="57" name="Group 56"/>
          <p:cNvGrpSpPr/>
          <p:nvPr/>
        </p:nvGrpSpPr>
        <p:grpSpPr>
          <a:xfrm>
            <a:off x="3935168" y="3914076"/>
            <a:ext cx="1527049" cy="1955581"/>
            <a:chOff x="3935168" y="3914076"/>
            <a:chExt cx="1527049" cy="1955581"/>
          </a:xfrm>
        </p:grpSpPr>
        <p:grpSp>
          <p:nvGrpSpPr>
            <p:cNvPr id="35" name="Group 34"/>
            <p:cNvGrpSpPr/>
            <p:nvPr/>
          </p:nvGrpSpPr>
          <p:grpSpPr>
            <a:xfrm>
              <a:off x="3935168" y="4752616"/>
              <a:ext cx="1527049" cy="1117041"/>
              <a:chOff x="5647357" y="5181081"/>
              <a:chExt cx="1527049" cy="1117041"/>
            </a:xfrm>
          </p:grpSpPr>
          <p:grpSp>
            <p:nvGrpSpPr>
              <p:cNvPr id="36" name="Group 35"/>
              <p:cNvGrpSpPr/>
              <p:nvPr/>
            </p:nvGrpSpPr>
            <p:grpSpPr>
              <a:xfrm>
                <a:off x="5647357" y="5181081"/>
                <a:ext cx="1527049" cy="825548"/>
                <a:chOff x="5647357" y="5181081"/>
                <a:chExt cx="1527049" cy="825548"/>
              </a:xfrm>
            </p:grpSpPr>
            <p:sp>
              <p:nvSpPr>
                <p:cNvPr id="38" name="Rectangle 37"/>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a:solidFill>
                        <a:schemeClr val="tx1">
                          <a:lumMod val="65000"/>
                          <a:lumOff val="35000"/>
                        </a:schemeClr>
                      </a:solidFill>
                      <a:ea typeface="Segoe UI" pitchFamily="34" charset="0"/>
                      <a:cs typeface="Segoe UI" pitchFamily="34" charset="0"/>
                    </a:rPr>
                    <a:t>WebJob</a:t>
                  </a:r>
                  <a:endParaRPr lang="en-US" sz="1600" dirty="0">
                    <a:solidFill>
                      <a:schemeClr val="tx1">
                        <a:lumMod val="65000"/>
                        <a:lumOff val="35000"/>
                      </a:schemeClr>
                    </a:solidFill>
                    <a:ea typeface="Segoe UI" pitchFamily="34" charset="0"/>
                    <a:cs typeface="Segoe UI" pitchFamily="34" charset="0"/>
                  </a:endParaRPr>
                </a:p>
              </p:txBody>
            </p:sp>
            <p:pic>
              <p:nvPicPr>
                <p:cNvPr id="39" name="Picture 38"/>
                <p:cNvPicPr>
                  <a:picLocks noChangeAspect="1"/>
                </p:cNvPicPr>
                <p:nvPr/>
              </p:nvPicPr>
              <p:blipFill>
                <a:blip r:embed="rId10"/>
                <a:stretch>
                  <a:fillRect/>
                </a:stretch>
              </p:blipFill>
              <p:spPr>
                <a:xfrm>
                  <a:off x="6753910" y="5189567"/>
                  <a:ext cx="420496" cy="432326"/>
                </a:xfrm>
                <a:prstGeom prst="rect">
                  <a:avLst/>
                </a:prstGeom>
              </p:spPr>
            </p:pic>
          </p:grpSp>
          <p:pic>
            <p:nvPicPr>
              <p:cNvPr id="37" name="Picture 36"/>
              <p:cNvPicPr>
                <a:picLocks noChangeAspect="1"/>
              </p:cNvPicPr>
              <p:nvPr/>
            </p:nvPicPr>
            <p:blipFill>
              <a:blip r:embed="rId12"/>
              <a:stretch>
                <a:fillRect/>
              </a:stretch>
            </p:blipFill>
            <p:spPr>
              <a:xfrm>
                <a:off x="6173273" y="5504682"/>
                <a:ext cx="730013" cy="793440"/>
              </a:xfrm>
              <a:prstGeom prst="rect">
                <a:avLst/>
              </a:prstGeom>
            </p:spPr>
          </p:pic>
        </p:grpSp>
        <p:cxnSp>
          <p:nvCxnSpPr>
            <p:cNvPr id="40" name="Straight Arrow Connector 39"/>
            <p:cNvCxnSpPr>
              <a:cxnSpLocks/>
            </p:cNvCxnSpPr>
            <p:nvPr/>
          </p:nvCxnSpPr>
          <p:spPr>
            <a:xfrm flipV="1">
              <a:off x="4448118" y="3914076"/>
              <a:ext cx="12966" cy="676739"/>
            </a:xfrm>
            <a:prstGeom prst="straightConnector1">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grpSp>
        <p:nvGrpSpPr>
          <p:cNvPr id="58" name="Group 57"/>
          <p:cNvGrpSpPr/>
          <p:nvPr/>
        </p:nvGrpSpPr>
        <p:grpSpPr>
          <a:xfrm>
            <a:off x="5694183" y="2957565"/>
            <a:ext cx="3005182" cy="1803537"/>
            <a:chOff x="5694183" y="2957565"/>
            <a:chExt cx="3005182" cy="1803537"/>
          </a:xfrm>
        </p:grpSpPr>
        <p:cxnSp>
          <p:nvCxnSpPr>
            <p:cNvPr id="44" name="Straight Arrow Connector 43"/>
            <p:cNvCxnSpPr>
              <a:cxnSpLocks/>
            </p:cNvCxnSpPr>
            <p:nvPr/>
          </p:nvCxnSpPr>
          <p:spPr>
            <a:xfrm flipV="1">
              <a:off x="5694183" y="2957565"/>
              <a:ext cx="3005182" cy="1803537"/>
            </a:xfrm>
            <a:prstGeom prst="straightConnector1">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6" name="TextBox 45"/>
            <p:cNvSpPr txBox="1"/>
            <p:nvPr/>
          </p:nvSpPr>
          <p:spPr>
            <a:xfrm rot="19794101">
              <a:off x="5744139" y="3427686"/>
              <a:ext cx="2850780" cy="544765"/>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4"/>
                  </a:solidFill>
                </a:rPr>
                <a:t>GetChanges() CSOM API</a:t>
              </a:r>
            </a:p>
          </p:txBody>
        </p:sp>
      </p:grpSp>
      <p:grpSp>
        <p:nvGrpSpPr>
          <p:cNvPr id="59" name="Group 58"/>
          <p:cNvGrpSpPr/>
          <p:nvPr/>
        </p:nvGrpSpPr>
        <p:grpSpPr>
          <a:xfrm>
            <a:off x="5534143" y="3389891"/>
            <a:ext cx="3451280" cy="2303529"/>
            <a:chOff x="5534143" y="3389891"/>
            <a:chExt cx="3451280" cy="2303529"/>
          </a:xfrm>
        </p:grpSpPr>
        <p:grpSp>
          <p:nvGrpSpPr>
            <p:cNvPr id="51" name="Group 50"/>
            <p:cNvGrpSpPr/>
            <p:nvPr/>
          </p:nvGrpSpPr>
          <p:grpSpPr>
            <a:xfrm>
              <a:off x="6031589" y="4889084"/>
              <a:ext cx="841244" cy="804336"/>
              <a:chOff x="8129136" y="4825657"/>
              <a:chExt cx="841244" cy="804336"/>
            </a:xfrm>
          </p:grpSpPr>
          <p:pic>
            <p:nvPicPr>
              <p:cNvPr id="48" name="Picture 47"/>
              <p:cNvPicPr>
                <a:picLocks noChangeAspect="1"/>
              </p:cNvPicPr>
              <p:nvPr/>
            </p:nvPicPr>
            <p:blipFill>
              <a:blip r:embed="rId13"/>
              <a:stretch>
                <a:fillRect/>
              </a:stretch>
            </p:blipFill>
            <p:spPr>
              <a:xfrm>
                <a:off x="8129136" y="4825657"/>
                <a:ext cx="431055" cy="501120"/>
              </a:xfrm>
              <a:prstGeom prst="rect">
                <a:avLst/>
              </a:prstGeom>
            </p:spPr>
          </p:pic>
          <p:pic>
            <p:nvPicPr>
              <p:cNvPr id="49" name="Picture 48"/>
              <p:cNvPicPr>
                <a:picLocks noChangeAspect="1"/>
              </p:cNvPicPr>
              <p:nvPr/>
            </p:nvPicPr>
            <p:blipFill>
              <a:blip r:embed="rId13"/>
              <a:stretch>
                <a:fillRect/>
              </a:stretch>
            </p:blipFill>
            <p:spPr>
              <a:xfrm>
                <a:off x="8344663" y="4977265"/>
                <a:ext cx="431055" cy="501120"/>
              </a:xfrm>
              <a:prstGeom prst="rect">
                <a:avLst/>
              </a:prstGeom>
            </p:spPr>
          </p:pic>
          <p:pic>
            <p:nvPicPr>
              <p:cNvPr id="50" name="Picture 49"/>
              <p:cNvPicPr>
                <a:picLocks noChangeAspect="1"/>
              </p:cNvPicPr>
              <p:nvPr/>
            </p:nvPicPr>
            <p:blipFill>
              <a:blip r:embed="rId13"/>
              <a:stretch>
                <a:fillRect/>
              </a:stretch>
            </p:blipFill>
            <p:spPr>
              <a:xfrm>
                <a:off x="8539325" y="5128873"/>
                <a:ext cx="431055" cy="501120"/>
              </a:xfrm>
              <a:prstGeom prst="rect">
                <a:avLst/>
              </a:prstGeom>
            </p:spPr>
          </p:pic>
        </p:grpSp>
        <p:cxnSp>
          <p:nvCxnSpPr>
            <p:cNvPr id="52" name="Straight Arrow Connector 51"/>
            <p:cNvCxnSpPr>
              <a:cxnSpLocks/>
            </p:cNvCxnSpPr>
            <p:nvPr/>
          </p:nvCxnSpPr>
          <p:spPr>
            <a:xfrm flipV="1">
              <a:off x="5534143" y="3389891"/>
              <a:ext cx="3395933" cy="2083047"/>
            </a:xfrm>
            <a:prstGeom prst="straightConnector1">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4" name="TextBox 53"/>
            <p:cNvSpPr txBox="1"/>
            <p:nvPr/>
          </p:nvSpPr>
          <p:spPr>
            <a:xfrm rot="19712251">
              <a:off x="6559246" y="4038197"/>
              <a:ext cx="2426177" cy="544765"/>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4"/>
                  </a:solidFill>
                </a:rPr>
                <a:t>Process the changes</a:t>
              </a:r>
            </a:p>
          </p:txBody>
        </p:sp>
      </p:grpSp>
      <p:grpSp>
        <p:nvGrpSpPr>
          <p:cNvPr id="3" name="Group 2"/>
          <p:cNvGrpSpPr/>
          <p:nvPr/>
        </p:nvGrpSpPr>
        <p:grpSpPr>
          <a:xfrm>
            <a:off x="2990051" y="2032568"/>
            <a:ext cx="4848313" cy="517065"/>
            <a:chOff x="2990051" y="2032568"/>
            <a:chExt cx="4848313" cy="517065"/>
          </a:xfrm>
        </p:grpSpPr>
        <p:sp>
          <p:nvSpPr>
            <p:cNvPr id="53" name="TextBox 52"/>
            <p:cNvSpPr txBox="1"/>
            <p:nvPr/>
          </p:nvSpPr>
          <p:spPr>
            <a:xfrm>
              <a:off x="3000230" y="2032568"/>
              <a:ext cx="191372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accent2"/>
                  </a:solidFill>
                </a:rPr>
                <a:t>HTTP/1.1 200 OK</a:t>
              </a:r>
            </a:p>
          </p:txBody>
        </p:sp>
        <p:cxnSp>
          <p:nvCxnSpPr>
            <p:cNvPr id="60" name="Straight Arrow Connector 59"/>
            <p:cNvCxnSpPr>
              <a:cxnSpLocks/>
            </p:cNvCxnSpPr>
            <p:nvPr/>
          </p:nvCxnSpPr>
          <p:spPr>
            <a:xfrm>
              <a:off x="2990051" y="2417142"/>
              <a:ext cx="4848313" cy="0"/>
            </a:xfrm>
            <a:prstGeom prst="straightConnector1">
              <a:avLst/>
            </a:prstGeom>
            <a:ln w="28575">
              <a:solidFill>
                <a:srgbClr val="00B05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406659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GetChanges</a:t>
            </a:r>
            <a:r>
              <a:rPr lang="en-US" dirty="0"/>
              <a:t>() pattern</a:t>
            </a:r>
            <a:endParaRPr lang="nl-BE" dirty="0"/>
          </a:p>
        </p:txBody>
      </p:sp>
      <p:grpSp>
        <p:nvGrpSpPr>
          <p:cNvPr id="7" name="Group 6"/>
          <p:cNvGrpSpPr>
            <a:grpSpLocks noChangeAspect="1"/>
          </p:cNvGrpSpPr>
          <p:nvPr/>
        </p:nvGrpSpPr>
        <p:grpSpPr>
          <a:xfrm>
            <a:off x="9042018" y="1466384"/>
            <a:ext cx="3157697" cy="2680317"/>
            <a:chOff x="1189689" y="976497"/>
            <a:chExt cx="3486193" cy="2959150"/>
          </a:xfrm>
        </p:grpSpPr>
        <p:grpSp>
          <p:nvGrpSpPr>
            <p:cNvPr id="15" name="Group 14"/>
            <p:cNvGrpSpPr/>
            <p:nvPr/>
          </p:nvGrpSpPr>
          <p:grpSpPr>
            <a:xfrm>
              <a:off x="3605640" y="1950993"/>
              <a:ext cx="1070242" cy="1327793"/>
              <a:chOff x="1919646" y="3675113"/>
              <a:chExt cx="902998" cy="1126838"/>
            </a:xfrm>
          </p:grpSpPr>
          <p:pic>
            <p:nvPicPr>
              <p:cNvPr id="30" name="Picture 29"/>
              <p:cNvPicPr>
                <a:picLocks noChangeAspect="1"/>
              </p:cNvPicPr>
              <p:nvPr/>
            </p:nvPicPr>
            <p:blipFill>
              <a:blip r:embed="rId3"/>
              <a:stretch>
                <a:fillRect/>
              </a:stretch>
            </p:blipFill>
            <p:spPr>
              <a:xfrm>
                <a:off x="1919646" y="3675113"/>
                <a:ext cx="674964" cy="892879"/>
              </a:xfrm>
              <a:prstGeom prst="rect">
                <a:avLst/>
              </a:prstGeom>
            </p:spPr>
          </p:pic>
          <p:pic>
            <p:nvPicPr>
              <p:cNvPr id="31" name="Picture 30"/>
              <p:cNvPicPr>
                <a:picLocks noChangeAspect="1"/>
              </p:cNvPicPr>
              <p:nvPr/>
            </p:nvPicPr>
            <p:blipFill>
              <a:blip r:embed="rId4"/>
              <a:stretch>
                <a:fillRect/>
              </a:stretch>
            </p:blipFill>
            <p:spPr>
              <a:xfrm>
                <a:off x="2210824" y="4189471"/>
                <a:ext cx="611820" cy="612480"/>
              </a:xfrm>
              <a:prstGeom prst="rect">
                <a:avLst/>
              </a:prstGeom>
            </p:spPr>
          </p:pic>
        </p:grpSp>
        <p:grpSp>
          <p:nvGrpSpPr>
            <p:cNvPr id="16" name="Group 15"/>
            <p:cNvGrpSpPr/>
            <p:nvPr/>
          </p:nvGrpSpPr>
          <p:grpSpPr>
            <a:xfrm>
              <a:off x="1189689" y="1453879"/>
              <a:ext cx="2516893" cy="2481768"/>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tx1">
                        <a:lumMod val="65000"/>
                        <a:lumOff val="35000"/>
                      </a:schemeClr>
                    </a:solidFill>
                    <a:ea typeface="Segoe UI" pitchFamily="34" charset="0"/>
                    <a:cs typeface="Segoe UI" pitchFamily="34" charset="0"/>
                  </a:rPr>
                  <a:t>SharePoint </a:t>
                </a:r>
                <a:br>
                  <a:rPr lang="en-US" sz="1632" dirty="0">
                    <a:solidFill>
                      <a:schemeClr val="tx1">
                        <a:lumMod val="65000"/>
                        <a:lumOff val="35000"/>
                      </a:schemeClr>
                    </a:solidFill>
                    <a:ea typeface="Segoe UI" pitchFamily="34" charset="0"/>
                    <a:cs typeface="Segoe UI" pitchFamily="34" charset="0"/>
                  </a:rPr>
                </a:br>
                <a:r>
                  <a:rPr lang="en-US" sz="1632"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5"/>
                <a:stretch>
                  <a:fillRect/>
                </a:stretch>
              </p:blipFill>
              <p:spPr>
                <a:xfrm>
                  <a:off x="4557447" y="1902539"/>
                  <a:ext cx="477423" cy="839046"/>
                </a:xfrm>
                <a:prstGeom prst="rect">
                  <a:avLst/>
                </a:prstGeom>
              </p:spPr>
            </p:pic>
            <p:pic>
              <p:nvPicPr>
                <p:cNvPr id="28" name="Picture 27"/>
                <p:cNvPicPr>
                  <a:picLocks noChangeAspect="1"/>
                </p:cNvPicPr>
                <p:nvPr/>
              </p:nvPicPr>
              <p:blipFill>
                <a:blip r:embed="rId5"/>
                <a:stretch>
                  <a:fillRect/>
                </a:stretch>
              </p:blipFill>
              <p:spPr>
                <a:xfrm>
                  <a:off x="4869643" y="1721445"/>
                  <a:ext cx="477423" cy="839046"/>
                </a:xfrm>
                <a:prstGeom prst="rect">
                  <a:avLst/>
                </a:prstGeom>
              </p:spPr>
            </p:pic>
            <p:pic>
              <p:nvPicPr>
                <p:cNvPr id="29" name="Picture 28"/>
                <p:cNvPicPr>
                  <a:picLocks noChangeAspect="1"/>
                </p:cNvPicPr>
                <p:nvPr/>
              </p:nvPicPr>
              <p:blipFill>
                <a:blip r:embed="rId6"/>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5"/>
                <a:stretch>
                  <a:fillRect/>
                </a:stretch>
              </p:blipFill>
              <p:spPr>
                <a:xfrm>
                  <a:off x="3981885" y="2967692"/>
                  <a:ext cx="477423" cy="839046"/>
                </a:xfrm>
                <a:prstGeom prst="rect">
                  <a:avLst/>
                </a:prstGeom>
              </p:spPr>
            </p:pic>
            <p:pic>
              <p:nvPicPr>
                <p:cNvPr id="25" name="Picture 24"/>
                <p:cNvPicPr>
                  <a:picLocks noChangeAspect="1"/>
                </p:cNvPicPr>
                <p:nvPr/>
              </p:nvPicPr>
              <p:blipFill>
                <a:blip r:embed="rId5"/>
                <a:stretch>
                  <a:fillRect/>
                </a:stretch>
              </p:blipFill>
              <p:spPr>
                <a:xfrm>
                  <a:off x="4269036" y="2834055"/>
                  <a:ext cx="477423" cy="839046"/>
                </a:xfrm>
                <a:prstGeom prst="rect">
                  <a:avLst/>
                </a:prstGeom>
              </p:spPr>
            </p:pic>
            <p:pic>
              <p:nvPicPr>
                <p:cNvPr id="26" name="Picture 25"/>
                <p:cNvPicPr>
                  <a:picLocks noChangeAspect="1"/>
                </p:cNvPicPr>
                <p:nvPr/>
              </p:nvPicPr>
              <p:blipFill>
                <a:blip r:embed="rId7"/>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5"/>
                <a:stretch>
                  <a:fillRect/>
                </a:stretch>
              </p:blipFill>
              <p:spPr>
                <a:xfrm>
                  <a:off x="3601101" y="2846904"/>
                  <a:ext cx="477423" cy="839046"/>
                </a:xfrm>
                <a:prstGeom prst="rect">
                  <a:avLst/>
                </a:prstGeom>
              </p:spPr>
            </p:pic>
            <p:pic>
              <p:nvPicPr>
                <p:cNvPr id="23" name="Picture 22"/>
                <p:cNvPicPr>
                  <a:picLocks noChangeAspect="1"/>
                </p:cNvPicPr>
                <p:nvPr/>
              </p:nvPicPr>
              <p:blipFill>
                <a:blip r:embed="rId8"/>
                <a:stretch>
                  <a:fillRect/>
                </a:stretch>
              </p:blipFill>
              <p:spPr>
                <a:xfrm>
                  <a:off x="3875612" y="2714202"/>
                  <a:ext cx="694487" cy="898458"/>
                </a:xfrm>
                <a:prstGeom prst="rect">
                  <a:avLst/>
                </a:prstGeom>
              </p:spPr>
            </p:pic>
          </p:grpSp>
        </p:grpSp>
        <p:pic>
          <p:nvPicPr>
            <p:cNvPr id="17" name="Picture 16"/>
            <p:cNvPicPr>
              <a:picLocks noChangeAspect="1"/>
            </p:cNvPicPr>
            <p:nvPr/>
          </p:nvPicPr>
          <p:blipFill>
            <a:blip r:embed="rId9"/>
            <a:stretch>
              <a:fillRect/>
            </a:stretch>
          </p:blipFill>
          <p:spPr>
            <a:xfrm>
              <a:off x="3058769" y="976497"/>
              <a:ext cx="1485788" cy="974496"/>
            </a:xfrm>
            <a:prstGeom prst="rect">
              <a:avLst/>
            </a:prstGeom>
          </p:spPr>
        </p:pic>
      </p:grpSp>
      <p:grpSp>
        <p:nvGrpSpPr>
          <p:cNvPr id="8" name="Group 7"/>
          <p:cNvGrpSpPr/>
          <p:nvPr/>
        </p:nvGrpSpPr>
        <p:grpSpPr>
          <a:xfrm>
            <a:off x="1707344" y="1506337"/>
            <a:ext cx="7334674" cy="544765"/>
            <a:chOff x="1707344" y="1909110"/>
            <a:chExt cx="7334674" cy="544765"/>
          </a:xfrm>
        </p:grpSpPr>
        <p:cxnSp>
          <p:nvCxnSpPr>
            <p:cNvPr id="13" name="Straight Arrow Connector 12"/>
            <p:cNvCxnSpPr>
              <a:cxnSpLocks/>
            </p:cNvCxnSpPr>
            <p:nvPr/>
          </p:nvCxnSpPr>
          <p:spPr>
            <a:xfrm flipV="1">
              <a:off x="1707344" y="2301557"/>
              <a:ext cx="7334674" cy="41300"/>
            </a:xfrm>
            <a:prstGeom prst="straightConnector1">
              <a:avLst/>
            </a:prstGeom>
            <a:ln w="28575">
              <a:solidFill>
                <a:srgbClr val="33862F"/>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1834639" y="1909110"/>
              <a:ext cx="6686702" cy="544765"/>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2"/>
                  </a:solidFill>
                </a:rPr>
                <a:t>WebHook creation: POST /_api/web/lists('list-id')/subscriptions</a:t>
              </a:r>
            </a:p>
          </p:txBody>
        </p:sp>
      </p:grpSp>
      <p:grpSp>
        <p:nvGrpSpPr>
          <p:cNvPr id="9" name="Group 8"/>
          <p:cNvGrpSpPr/>
          <p:nvPr/>
        </p:nvGrpSpPr>
        <p:grpSpPr>
          <a:xfrm>
            <a:off x="113217" y="1638452"/>
            <a:ext cx="1579847" cy="1040272"/>
            <a:chOff x="113217" y="1579584"/>
            <a:chExt cx="1579847" cy="1040272"/>
          </a:xfrm>
        </p:grpSpPr>
        <p:pic>
          <p:nvPicPr>
            <p:cNvPr id="10" name="Picture 9"/>
            <p:cNvPicPr>
              <a:picLocks noChangeAspect="1"/>
            </p:cNvPicPr>
            <p:nvPr/>
          </p:nvPicPr>
          <p:blipFill>
            <a:blip r:embed="rId10"/>
            <a:stretch>
              <a:fillRect/>
            </a:stretch>
          </p:blipFill>
          <p:spPr>
            <a:xfrm>
              <a:off x="113217" y="1669234"/>
              <a:ext cx="740755" cy="583974"/>
            </a:xfrm>
            <a:prstGeom prst="rect">
              <a:avLst/>
            </a:prstGeom>
          </p:spPr>
        </p:pic>
        <p:pic>
          <p:nvPicPr>
            <p:cNvPr id="11" name="Picture 10"/>
            <p:cNvPicPr>
              <a:picLocks noChangeAspect="1"/>
            </p:cNvPicPr>
            <p:nvPr/>
          </p:nvPicPr>
          <p:blipFill>
            <a:blip r:embed="rId11"/>
            <a:stretch>
              <a:fillRect/>
            </a:stretch>
          </p:blipFill>
          <p:spPr>
            <a:xfrm>
              <a:off x="868252" y="1579584"/>
              <a:ext cx="792949" cy="763273"/>
            </a:xfrm>
            <a:prstGeom prst="rect">
              <a:avLst/>
            </a:prstGeom>
          </p:spPr>
        </p:pic>
        <p:sp>
          <p:nvSpPr>
            <p:cNvPr id="12" name="TextBox 11"/>
            <p:cNvSpPr txBox="1"/>
            <p:nvPr/>
          </p:nvSpPr>
          <p:spPr>
            <a:xfrm>
              <a:off x="196244" y="2342857"/>
              <a:ext cx="1496820" cy="276999"/>
            </a:xfrm>
            <a:prstGeom prst="rect">
              <a:avLst/>
            </a:prstGeom>
            <a:noFill/>
          </p:spPr>
          <p:txBody>
            <a:bodyPr wrap="none" lIns="0" tIns="0" rIns="0" bIns="0" rtlCol="0">
              <a:spAutoFit/>
            </a:bodyPr>
            <a:lstStyle/>
            <a:p>
              <a:r>
                <a:rPr lang="en-US" spc="-70" dirty="0">
                  <a:solidFill>
                    <a:schemeClr val="tx1">
                      <a:lumMod val="60000"/>
                      <a:lumOff val="40000"/>
                    </a:schemeClr>
                  </a:solidFill>
                </a:rPr>
                <a:t>Your application</a:t>
              </a:r>
              <a:endParaRPr lang="en-GB" spc="-70" dirty="0">
                <a:solidFill>
                  <a:schemeClr val="tx1">
                    <a:lumMod val="60000"/>
                    <a:lumOff val="40000"/>
                  </a:schemeClr>
                </a:solidFill>
              </a:endParaRPr>
            </a:p>
          </p:txBody>
        </p:sp>
      </p:grpSp>
      <p:grpSp>
        <p:nvGrpSpPr>
          <p:cNvPr id="87" name="Group 86"/>
          <p:cNvGrpSpPr/>
          <p:nvPr/>
        </p:nvGrpSpPr>
        <p:grpSpPr>
          <a:xfrm>
            <a:off x="1731510" y="1947919"/>
            <a:ext cx="7310508" cy="666794"/>
            <a:chOff x="1731510" y="1947919"/>
            <a:chExt cx="7310508" cy="666794"/>
          </a:xfrm>
        </p:grpSpPr>
        <p:cxnSp>
          <p:nvCxnSpPr>
            <p:cNvPr id="32" name="Straight Arrow Connector 31"/>
            <p:cNvCxnSpPr>
              <a:cxnSpLocks/>
            </p:cNvCxnSpPr>
            <p:nvPr/>
          </p:nvCxnSpPr>
          <p:spPr>
            <a:xfrm>
              <a:off x="1731510" y="2381596"/>
              <a:ext cx="7310508" cy="5505"/>
            </a:xfrm>
            <a:prstGeom prst="straightConnector1">
              <a:avLst/>
            </a:prstGeom>
            <a:ln w="28575">
              <a:solidFill>
                <a:srgbClr val="33862F"/>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5" name="Picture 4"/>
            <p:cNvPicPr>
              <a:picLocks noChangeAspect="1"/>
            </p:cNvPicPr>
            <p:nvPr/>
          </p:nvPicPr>
          <p:blipFill>
            <a:blip r:embed="rId12"/>
            <a:stretch>
              <a:fillRect/>
            </a:stretch>
          </p:blipFill>
          <p:spPr>
            <a:xfrm>
              <a:off x="7230374" y="2071833"/>
              <a:ext cx="479723" cy="542880"/>
            </a:xfrm>
            <a:prstGeom prst="rect">
              <a:avLst/>
            </a:prstGeom>
          </p:spPr>
        </p:pic>
        <p:sp>
          <p:nvSpPr>
            <p:cNvPr id="33" name="TextBox 32"/>
            <p:cNvSpPr txBox="1"/>
            <p:nvPr/>
          </p:nvSpPr>
          <p:spPr>
            <a:xfrm>
              <a:off x="3067869" y="1947919"/>
              <a:ext cx="4119589" cy="544765"/>
            </a:xfrm>
            <a:prstGeom prst="rect">
              <a:avLst/>
            </a:prstGeom>
            <a:noFill/>
          </p:spPr>
          <p:txBody>
            <a:bodyPr wrap="none" lIns="182880" tIns="146304" rIns="182880" bIns="146304" rtlCol="0">
              <a:spAutoFit/>
            </a:bodyPr>
            <a:lstStyle/>
            <a:p>
              <a:pPr>
                <a:lnSpc>
                  <a:spcPct val="90000"/>
                </a:lnSpc>
                <a:spcAft>
                  <a:spcPts val="600"/>
                </a:spcAft>
              </a:pPr>
              <a:r>
                <a:rPr lang="nl-BE" dirty="0">
                  <a:solidFill>
                    <a:schemeClr val="accent2"/>
                  </a:solidFill>
                </a:rPr>
                <a:t>Grab “CurrentChangeToken” from list</a:t>
              </a:r>
            </a:p>
          </p:txBody>
        </p:sp>
      </p:grpSp>
      <p:grpSp>
        <p:nvGrpSpPr>
          <p:cNvPr id="90" name="Group 89"/>
          <p:cNvGrpSpPr/>
          <p:nvPr/>
        </p:nvGrpSpPr>
        <p:grpSpPr>
          <a:xfrm>
            <a:off x="219836" y="4065095"/>
            <a:ext cx="9925501" cy="2120889"/>
            <a:chOff x="219836" y="4065095"/>
            <a:chExt cx="9925501" cy="2120889"/>
          </a:xfrm>
        </p:grpSpPr>
        <p:pic>
          <p:nvPicPr>
            <p:cNvPr id="39" name="Picture 38"/>
            <p:cNvPicPr>
              <a:picLocks noChangeAspect="1"/>
            </p:cNvPicPr>
            <p:nvPr/>
          </p:nvPicPr>
          <p:blipFill>
            <a:blip r:embed="rId13"/>
            <a:stretch>
              <a:fillRect/>
            </a:stretch>
          </p:blipFill>
          <p:spPr>
            <a:xfrm>
              <a:off x="861431" y="4309664"/>
              <a:ext cx="865868" cy="1025511"/>
            </a:xfrm>
            <a:prstGeom prst="rect">
              <a:avLst/>
            </a:prstGeom>
          </p:spPr>
        </p:pic>
        <p:sp>
          <p:nvSpPr>
            <p:cNvPr id="40" name="TextBox 39"/>
            <p:cNvSpPr txBox="1"/>
            <p:nvPr/>
          </p:nvSpPr>
          <p:spPr>
            <a:xfrm>
              <a:off x="219836" y="5296497"/>
              <a:ext cx="1925301" cy="830997"/>
            </a:xfrm>
            <a:prstGeom prst="rect">
              <a:avLst/>
            </a:prstGeom>
            <a:noFill/>
          </p:spPr>
          <p:txBody>
            <a:bodyPr wrap="square" lIns="0" tIns="0" rIns="0" bIns="0" rtlCol="0">
              <a:spAutoFit/>
            </a:bodyPr>
            <a:lstStyle/>
            <a:p>
              <a:pPr algn="ctr"/>
              <a:r>
                <a:rPr lang="en-US" spc="-70" dirty="0">
                  <a:solidFill>
                    <a:schemeClr val="tx1">
                      <a:lumMod val="60000"/>
                      <a:lumOff val="40000"/>
                    </a:schemeClr>
                  </a:solidFill>
                </a:rPr>
                <a:t>Your </a:t>
              </a:r>
              <a:r>
                <a:rPr lang="en-US" spc="-70" dirty="0" err="1">
                  <a:solidFill>
                    <a:schemeClr val="tx1">
                      <a:lumMod val="60000"/>
                      <a:lumOff val="40000"/>
                    </a:schemeClr>
                  </a:solidFill>
                </a:rPr>
                <a:t>WebHook</a:t>
              </a:r>
              <a:r>
                <a:rPr lang="en-US" spc="-70" dirty="0">
                  <a:solidFill>
                    <a:schemeClr val="tx1">
                      <a:lumMod val="60000"/>
                      <a:lumOff val="40000"/>
                    </a:schemeClr>
                  </a:solidFill>
                </a:rPr>
                <a:t> notification service endpoint</a:t>
              </a:r>
              <a:endParaRPr lang="en-GB" spc="-70" dirty="0">
                <a:solidFill>
                  <a:schemeClr val="tx1">
                    <a:lumMod val="60000"/>
                    <a:lumOff val="40000"/>
                  </a:schemeClr>
                </a:solidFill>
              </a:endParaRPr>
            </a:p>
          </p:txBody>
        </p:sp>
        <p:sp>
          <p:nvSpPr>
            <p:cNvPr id="42" name="TextBox 41"/>
            <p:cNvSpPr txBox="1"/>
            <p:nvPr/>
          </p:nvSpPr>
          <p:spPr>
            <a:xfrm>
              <a:off x="3949071" y="5641219"/>
              <a:ext cx="6110326" cy="544765"/>
            </a:xfrm>
            <a:prstGeom prst="rect">
              <a:avLst/>
            </a:prstGeom>
            <a:noFill/>
          </p:spPr>
          <p:txBody>
            <a:bodyPr wrap="square" lIns="182880" tIns="146304" rIns="182880" bIns="146304" rtlCol="0">
              <a:spAutoFit/>
            </a:bodyPr>
            <a:lstStyle/>
            <a:p>
              <a:pPr>
                <a:lnSpc>
                  <a:spcPct val="90000"/>
                </a:lnSpc>
                <a:spcAft>
                  <a:spcPts val="600"/>
                </a:spcAft>
              </a:pPr>
              <a:r>
                <a:rPr lang="nl-BE" dirty="0">
                  <a:solidFill>
                    <a:srgbClr val="0070C0"/>
                  </a:solidFill>
                </a:rPr>
                <a:t>POST https://{your host}/your/webhook/service</a:t>
              </a:r>
            </a:p>
          </p:txBody>
        </p:sp>
        <p:cxnSp>
          <p:nvCxnSpPr>
            <p:cNvPr id="44" name="Connector: Elbow 43"/>
            <p:cNvCxnSpPr>
              <a:cxnSpLocks/>
              <a:stCxn id="40" idx="3"/>
              <a:endCxn id="26" idx="2"/>
            </p:cNvCxnSpPr>
            <p:nvPr/>
          </p:nvCxnSpPr>
          <p:spPr>
            <a:xfrm flipV="1">
              <a:off x="2145137" y="4065095"/>
              <a:ext cx="8000200" cy="1646901"/>
            </a:xfrm>
            <a:prstGeom prst="bentConnector2">
              <a:avLst/>
            </a:prstGeom>
            <a:ln w="28575">
              <a:solidFill>
                <a:srgbClr val="0070C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grpSp>
        <p:nvGrpSpPr>
          <p:cNvPr id="91" name="Group 90"/>
          <p:cNvGrpSpPr/>
          <p:nvPr/>
        </p:nvGrpSpPr>
        <p:grpSpPr>
          <a:xfrm>
            <a:off x="1999692" y="3110617"/>
            <a:ext cx="7152044" cy="2419993"/>
            <a:chOff x="1999692" y="3110617"/>
            <a:chExt cx="7152044" cy="2419993"/>
          </a:xfrm>
        </p:grpSpPr>
        <p:cxnSp>
          <p:nvCxnSpPr>
            <p:cNvPr id="47" name="Connector: Elbow 46"/>
            <p:cNvCxnSpPr>
              <a:cxnSpLocks/>
              <a:stCxn id="62" idx="0"/>
            </p:cNvCxnSpPr>
            <p:nvPr/>
          </p:nvCxnSpPr>
          <p:spPr>
            <a:xfrm rot="16200000" flipV="1">
              <a:off x="4537218" y="3184863"/>
              <a:ext cx="903484" cy="1553927"/>
            </a:xfrm>
            <a:prstGeom prst="bentConnector2">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51" name="Group 50"/>
            <p:cNvGrpSpPr/>
            <p:nvPr/>
          </p:nvGrpSpPr>
          <p:grpSpPr>
            <a:xfrm>
              <a:off x="2651675" y="4426775"/>
              <a:ext cx="1773871" cy="974962"/>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Storage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14"/>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15"/>
              <a:stretch>
                <a:fillRect/>
              </a:stretch>
            </p:blipFill>
            <p:spPr>
              <a:xfrm>
                <a:off x="8060707" y="5531010"/>
                <a:ext cx="911161" cy="793440"/>
              </a:xfrm>
              <a:prstGeom prst="rect">
                <a:avLst/>
              </a:prstGeom>
            </p:spPr>
          </p:pic>
        </p:grpSp>
        <p:cxnSp>
          <p:nvCxnSpPr>
            <p:cNvPr id="52" name="Straight Arrow Connector 51"/>
            <p:cNvCxnSpPr>
              <a:cxnSpLocks/>
            </p:cNvCxnSpPr>
            <p:nvPr/>
          </p:nvCxnSpPr>
          <p:spPr>
            <a:xfrm flipV="1">
              <a:off x="1999692" y="4944510"/>
              <a:ext cx="560594" cy="6585"/>
            </a:xfrm>
            <a:prstGeom prst="straightConnector1">
              <a:avLst/>
            </a:prstGeom>
            <a:ln w="28575">
              <a:solidFill>
                <a:schemeClr val="accent4"/>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58" name="Group 57"/>
            <p:cNvGrpSpPr/>
            <p:nvPr/>
          </p:nvGrpSpPr>
          <p:grpSpPr>
            <a:xfrm>
              <a:off x="5123046" y="4413569"/>
              <a:ext cx="1527049" cy="1117041"/>
              <a:chOff x="5647357" y="5181081"/>
              <a:chExt cx="1527049" cy="1117041"/>
            </a:xfrm>
          </p:grpSpPr>
          <p:grpSp>
            <p:nvGrpSpPr>
              <p:cNvPr id="60" name="Group 59"/>
              <p:cNvGrpSpPr/>
              <p:nvPr/>
            </p:nvGrpSpPr>
            <p:grpSpPr>
              <a:xfrm>
                <a:off x="5647357" y="5181081"/>
                <a:ext cx="1527049" cy="825548"/>
                <a:chOff x="5647357" y="5181081"/>
                <a:chExt cx="1527049" cy="825548"/>
              </a:xfrm>
            </p:grpSpPr>
            <p:sp>
              <p:nvSpPr>
                <p:cNvPr id="62" name="Rectangle 61"/>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a:solidFill>
                        <a:schemeClr val="tx1">
                          <a:lumMod val="65000"/>
                          <a:lumOff val="35000"/>
                        </a:schemeClr>
                      </a:solidFill>
                      <a:ea typeface="Segoe UI" pitchFamily="34" charset="0"/>
                      <a:cs typeface="Segoe UI" pitchFamily="34" charset="0"/>
                    </a:rPr>
                    <a:t>WebJob</a:t>
                  </a:r>
                  <a:endParaRPr lang="en-US" sz="1600" dirty="0">
                    <a:solidFill>
                      <a:schemeClr val="tx1">
                        <a:lumMod val="65000"/>
                        <a:lumOff val="35000"/>
                      </a:schemeClr>
                    </a:solidFill>
                    <a:ea typeface="Segoe UI" pitchFamily="34" charset="0"/>
                    <a:cs typeface="Segoe UI" pitchFamily="34" charset="0"/>
                  </a:endParaRPr>
                </a:p>
              </p:txBody>
            </p:sp>
            <p:pic>
              <p:nvPicPr>
                <p:cNvPr id="63" name="Picture 62"/>
                <p:cNvPicPr>
                  <a:picLocks noChangeAspect="1"/>
                </p:cNvPicPr>
                <p:nvPr/>
              </p:nvPicPr>
              <p:blipFill>
                <a:blip r:embed="rId14"/>
                <a:stretch>
                  <a:fillRect/>
                </a:stretch>
              </p:blipFill>
              <p:spPr>
                <a:xfrm>
                  <a:off x="6753910" y="5189567"/>
                  <a:ext cx="420496" cy="432326"/>
                </a:xfrm>
                <a:prstGeom prst="rect">
                  <a:avLst/>
                </a:prstGeom>
              </p:spPr>
            </p:pic>
          </p:grpSp>
          <p:pic>
            <p:nvPicPr>
              <p:cNvPr id="61" name="Picture 60"/>
              <p:cNvPicPr>
                <a:picLocks noChangeAspect="1"/>
              </p:cNvPicPr>
              <p:nvPr/>
            </p:nvPicPr>
            <p:blipFill>
              <a:blip r:embed="rId16"/>
              <a:stretch>
                <a:fillRect/>
              </a:stretch>
            </p:blipFill>
            <p:spPr>
              <a:xfrm>
                <a:off x="6173273" y="5504682"/>
                <a:ext cx="730013" cy="793440"/>
              </a:xfrm>
              <a:prstGeom prst="rect">
                <a:avLst/>
              </a:prstGeom>
            </p:spPr>
          </p:pic>
        </p:grpSp>
        <p:cxnSp>
          <p:nvCxnSpPr>
            <p:cNvPr id="59" name="Straight Arrow Connector 58"/>
            <p:cNvCxnSpPr>
              <a:cxnSpLocks/>
            </p:cNvCxnSpPr>
            <p:nvPr/>
          </p:nvCxnSpPr>
          <p:spPr>
            <a:xfrm flipH="1">
              <a:off x="4211994" y="4950688"/>
              <a:ext cx="909777" cy="0"/>
            </a:xfrm>
            <a:prstGeom prst="straightConnector1">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76" name="Group 75"/>
            <p:cNvGrpSpPr/>
            <p:nvPr/>
          </p:nvGrpSpPr>
          <p:grpSpPr>
            <a:xfrm>
              <a:off x="6303611" y="3723178"/>
              <a:ext cx="2848125" cy="1348647"/>
              <a:chOff x="5522379" y="3412456"/>
              <a:chExt cx="2848125" cy="1348647"/>
            </a:xfrm>
          </p:grpSpPr>
          <p:cxnSp>
            <p:nvCxnSpPr>
              <p:cNvPr id="77" name="Straight Arrow Connector 76"/>
              <p:cNvCxnSpPr>
                <a:cxnSpLocks/>
              </p:cNvCxnSpPr>
              <p:nvPr/>
            </p:nvCxnSpPr>
            <p:spPr>
              <a:xfrm flipV="1">
                <a:off x="5694183" y="3412456"/>
                <a:ext cx="2650830" cy="1348647"/>
              </a:xfrm>
              <a:prstGeom prst="straightConnector1">
                <a:avLst/>
              </a:prstGeom>
              <a:ln w="28575">
                <a:solidFill>
                  <a:schemeClr val="accent4"/>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78" name="TextBox 77"/>
              <p:cNvSpPr txBox="1"/>
              <p:nvPr/>
            </p:nvSpPr>
            <p:spPr>
              <a:xfrm rot="19971771">
                <a:off x="5522379" y="3659174"/>
                <a:ext cx="2848125" cy="544765"/>
              </a:xfrm>
              <a:prstGeom prst="rect">
                <a:avLst/>
              </a:prstGeom>
              <a:noFill/>
              <a:ln>
                <a:noFill/>
              </a:ln>
            </p:spPr>
            <p:txBody>
              <a:bodyPr wrap="square" lIns="182880" tIns="146304" rIns="182880" bIns="146304" rtlCol="0">
                <a:spAutoFit/>
              </a:bodyPr>
              <a:lstStyle/>
              <a:p>
                <a:pPr>
                  <a:lnSpc>
                    <a:spcPct val="90000"/>
                  </a:lnSpc>
                  <a:spcAft>
                    <a:spcPts val="600"/>
                  </a:spcAft>
                </a:pPr>
                <a:r>
                  <a:rPr lang="nl-BE" dirty="0">
                    <a:solidFill>
                      <a:schemeClr val="accent4"/>
                    </a:solidFill>
                  </a:rPr>
                  <a:t>GetChanges() CSOM API</a:t>
                </a:r>
              </a:p>
            </p:txBody>
          </p:sp>
        </p:grpSp>
        <p:pic>
          <p:nvPicPr>
            <p:cNvPr id="80" name="Picture 79"/>
            <p:cNvPicPr>
              <a:picLocks noChangeAspect="1"/>
            </p:cNvPicPr>
            <p:nvPr/>
          </p:nvPicPr>
          <p:blipFill>
            <a:blip r:embed="rId12"/>
            <a:stretch>
              <a:fillRect/>
            </a:stretch>
          </p:blipFill>
          <p:spPr>
            <a:xfrm>
              <a:off x="8330356" y="3955893"/>
              <a:ext cx="479723" cy="542880"/>
            </a:xfrm>
            <a:prstGeom prst="rect">
              <a:avLst/>
            </a:prstGeom>
          </p:spPr>
        </p:pic>
        <p:sp>
          <p:nvSpPr>
            <p:cNvPr id="75" name="TextBox 74"/>
            <p:cNvSpPr txBox="1"/>
            <p:nvPr/>
          </p:nvSpPr>
          <p:spPr>
            <a:xfrm>
              <a:off x="4260890" y="3110617"/>
              <a:ext cx="1735027" cy="1043363"/>
            </a:xfrm>
            <a:prstGeom prst="rect">
              <a:avLst/>
            </a:prstGeom>
            <a:noFill/>
          </p:spPr>
          <p:txBody>
            <a:bodyPr wrap="square" lIns="182880" tIns="146304" rIns="182880" bIns="146304" rtlCol="0">
              <a:spAutoFit/>
            </a:bodyPr>
            <a:lstStyle/>
            <a:p>
              <a:pPr>
                <a:lnSpc>
                  <a:spcPct val="90000"/>
                </a:lnSpc>
                <a:spcAft>
                  <a:spcPts val="600"/>
                </a:spcAft>
              </a:pPr>
              <a:r>
                <a:rPr lang="nl-BE" dirty="0">
                  <a:solidFill>
                    <a:schemeClr val="accent4"/>
                  </a:solidFill>
                </a:rPr>
                <a:t>Grab change token from DB</a:t>
              </a:r>
            </a:p>
          </p:txBody>
        </p:sp>
      </p:grpSp>
      <p:grpSp>
        <p:nvGrpSpPr>
          <p:cNvPr id="92" name="Group 91"/>
          <p:cNvGrpSpPr/>
          <p:nvPr/>
        </p:nvGrpSpPr>
        <p:grpSpPr>
          <a:xfrm>
            <a:off x="4396874" y="2618987"/>
            <a:ext cx="2690393" cy="1785312"/>
            <a:chOff x="4396874" y="2618987"/>
            <a:chExt cx="2690393" cy="1785312"/>
          </a:xfrm>
        </p:grpSpPr>
        <p:cxnSp>
          <p:nvCxnSpPr>
            <p:cNvPr id="81" name="Connector: Elbow 80"/>
            <p:cNvCxnSpPr>
              <a:cxnSpLocks/>
            </p:cNvCxnSpPr>
            <p:nvPr/>
          </p:nvCxnSpPr>
          <p:spPr>
            <a:xfrm rot="16200000" flipV="1">
              <a:off x="4711525" y="2729245"/>
              <a:ext cx="1399062" cy="1951046"/>
            </a:xfrm>
            <a:prstGeom prst="bentConnector2">
              <a:avLst/>
            </a:prstGeom>
            <a:ln w="28575">
              <a:solidFill>
                <a:schemeClr val="accent3"/>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a:off x="4396874" y="2618987"/>
              <a:ext cx="2690393" cy="794064"/>
            </a:xfrm>
            <a:prstGeom prst="rect">
              <a:avLst/>
            </a:prstGeom>
            <a:noFill/>
          </p:spPr>
          <p:txBody>
            <a:bodyPr wrap="square" lIns="182880" tIns="146304" rIns="182880" bIns="146304" rtlCol="0">
              <a:spAutoFit/>
            </a:bodyPr>
            <a:lstStyle/>
            <a:p>
              <a:pPr>
                <a:lnSpc>
                  <a:spcPct val="90000"/>
                </a:lnSpc>
                <a:spcAft>
                  <a:spcPts val="600"/>
                </a:spcAft>
              </a:pPr>
              <a:r>
                <a:rPr lang="nl-BE" dirty="0">
                  <a:solidFill>
                    <a:schemeClr val="accent3"/>
                  </a:solidFill>
                </a:rPr>
                <a:t>Persis last used token per subscription</a:t>
              </a:r>
            </a:p>
          </p:txBody>
        </p:sp>
      </p:grpSp>
      <p:grpSp>
        <p:nvGrpSpPr>
          <p:cNvPr id="89" name="Group 88"/>
          <p:cNvGrpSpPr/>
          <p:nvPr/>
        </p:nvGrpSpPr>
        <p:grpSpPr>
          <a:xfrm>
            <a:off x="797215" y="2678723"/>
            <a:ext cx="3646329" cy="1212679"/>
            <a:chOff x="797215" y="2678723"/>
            <a:chExt cx="3646329" cy="1212679"/>
          </a:xfrm>
        </p:grpSpPr>
        <p:grpSp>
          <p:nvGrpSpPr>
            <p:cNvPr id="88" name="Group 87"/>
            <p:cNvGrpSpPr/>
            <p:nvPr/>
          </p:nvGrpSpPr>
          <p:grpSpPr>
            <a:xfrm>
              <a:off x="797215" y="2678723"/>
              <a:ext cx="3400499" cy="1212679"/>
              <a:chOff x="797215" y="2678723"/>
              <a:chExt cx="3400499" cy="1212679"/>
            </a:xfrm>
          </p:grpSpPr>
          <p:sp>
            <p:nvSpPr>
              <p:cNvPr id="69" name="Rectangle 68"/>
              <p:cNvSpPr/>
              <p:nvPr/>
            </p:nvSpPr>
            <p:spPr bwMode="auto">
              <a:xfrm>
                <a:off x="2668932" y="2799030"/>
                <a:ext cx="1528782" cy="104830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SQL </a:t>
                </a:r>
              </a:p>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Azure </a:t>
                </a:r>
              </a:p>
              <a:p>
                <a:pPr defTabSz="914099"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DB</a:t>
                </a:r>
              </a:p>
            </p:txBody>
          </p:sp>
          <p:cxnSp>
            <p:nvCxnSpPr>
              <p:cNvPr id="35" name="Connector: Elbow 34"/>
              <p:cNvCxnSpPr>
                <a:cxnSpLocks/>
                <a:stCxn id="12" idx="2"/>
              </p:cNvCxnSpPr>
              <p:nvPr/>
            </p:nvCxnSpPr>
            <p:spPr>
              <a:xfrm rot="16200000" flipH="1">
                <a:off x="1391483" y="2231894"/>
                <a:ext cx="831361" cy="1725019"/>
              </a:xfrm>
              <a:prstGeom prst="bentConnector2">
                <a:avLst/>
              </a:prstGeom>
              <a:ln w="28575">
                <a:solidFill>
                  <a:srgbClr val="33862F"/>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3" name="TextBox 82"/>
              <p:cNvSpPr txBox="1"/>
              <p:nvPr/>
            </p:nvSpPr>
            <p:spPr>
              <a:xfrm>
                <a:off x="797215" y="3097338"/>
                <a:ext cx="2076048" cy="794064"/>
              </a:xfrm>
              <a:prstGeom prst="rect">
                <a:avLst/>
              </a:prstGeom>
              <a:noFill/>
            </p:spPr>
            <p:txBody>
              <a:bodyPr wrap="square" lIns="182880" tIns="146304" rIns="182880" bIns="146304" rtlCol="0">
                <a:spAutoFit/>
              </a:bodyPr>
              <a:lstStyle/>
              <a:p>
                <a:pPr>
                  <a:lnSpc>
                    <a:spcPct val="90000"/>
                  </a:lnSpc>
                  <a:spcAft>
                    <a:spcPts val="600"/>
                  </a:spcAft>
                </a:pPr>
                <a:r>
                  <a:rPr lang="nl-BE" dirty="0">
                    <a:solidFill>
                      <a:schemeClr val="accent2"/>
                    </a:solidFill>
                  </a:rPr>
                  <a:t>Persis token per subscription</a:t>
                </a:r>
              </a:p>
            </p:txBody>
          </p:sp>
        </p:grpSp>
        <p:pic>
          <p:nvPicPr>
            <p:cNvPr id="4" name="Picture 3"/>
            <p:cNvPicPr>
              <a:picLocks noChangeAspect="1"/>
            </p:cNvPicPr>
            <p:nvPr/>
          </p:nvPicPr>
          <p:blipFill>
            <a:blip r:embed="rId3"/>
            <a:stretch>
              <a:fillRect/>
            </a:stretch>
          </p:blipFill>
          <p:spPr>
            <a:xfrm>
              <a:off x="3392264" y="2936449"/>
              <a:ext cx="674964" cy="892879"/>
            </a:xfrm>
            <a:prstGeom prst="rect">
              <a:avLst/>
            </a:prstGeom>
          </p:spPr>
        </p:pic>
        <p:pic>
          <p:nvPicPr>
            <p:cNvPr id="70" name="Picture 69"/>
            <p:cNvPicPr>
              <a:picLocks noChangeAspect="1"/>
            </p:cNvPicPr>
            <p:nvPr/>
          </p:nvPicPr>
          <p:blipFill>
            <a:blip r:embed="rId14"/>
            <a:stretch>
              <a:fillRect/>
            </a:stretch>
          </p:blipFill>
          <p:spPr>
            <a:xfrm>
              <a:off x="4016438" y="2822849"/>
              <a:ext cx="427106" cy="548979"/>
            </a:xfrm>
            <a:prstGeom prst="rect">
              <a:avLst/>
            </a:prstGeom>
          </p:spPr>
        </p:pic>
      </p:grpSp>
    </p:spTree>
    <p:extLst>
      <p:ext uri="{BB962C8B-B14F-4D97-AF65-F5344CB8AC3E}">
        <p14:creationId xmlns:p14="http://schemas.microsoft.com/office/powerpoint/2010/main" val="347967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3757"/>
          </a:xfrm>
        </p:spPr>
        <p:txBody>
          <a:bodyPr/>
          <a:lstStyle/>
          <a:p>
            <a:r>
              <a:rPr lang="en-US" dirty="0" err="1"/>
              <a:t>Webhook</a:t>
            </a:r>
            <a:r>
              <a:rPr lang="en-US" dirty="0"/>
              <a:t> subscriptions expire in 6 months</a:t>
            </a:r>
          </a:p>
          <a:p>
            <a:r>
              <a:rPr lang="en-US" dirty="0"/>
              <a:t>If there are no changes to a SharePoint list for 6 months</a:t>
            </a:r>
          </a:p>
          <a:p>
            <a:pPr lvl="1"/>
            <a:r>
              <a:rPr lang="en-US" dirty="0"/>
              <a:t>No </a:t>
            </a:r>
            <a:r>
              <a:rPr lang="en-US" dirty="0" err="1"/>
              <a:t>webhook</a:t>
            </a:r>
            <a:r>
              <a:rPr lang="en-US" dirty="0"/>
              <a:t> notifications are fired </a:t>
            </a:r>
          </a:p>
          <a:p>
            <a:pPr lvl="1"/>
            <a:r>
              <a:rPr lang="en-US" dirty="0" err="1"/>
              <a:t>Webhook</a:t>
            </a:r>
            <a:r>
              <a:rPr lang="en-US" dirty="0"/>
              <a:t> subscriptions to the list are deleted automatically by SharePoint</a:t>
            </a:r>
          </a:p>
          <a:p>
            <a:r>
              <a:rPr lang="en-US" dirty="0"/>
              <a:t>Basic model (fragile)</a:t>
            </a:r>
          </a:p>
          <a:p>
            <a:pPr lvl="1"/>
            <a:r>
              <a:rPr lang="en-US" dirty="0"/>
              <a:t>When notifications are received, check the subscription lifetime</a:t>
            </a:r>
          </a:p>
          <a:p>
            <a:pPr lvl="1"/>
            <a:r>
              <a:rPr lang="en-US" dirty="0"/>
              <a:t>If the subscription is about to expire, extend the lifetime of the subscription</a:t>
            </a:r>
          </a:p>
          <a:p>
            <a:r>
              <a:rPr lang="en-US" dirty="0"/>
              <a:t>Complex model (reliable)</a:t>
            </a:r>
          </a:p>
          <a:p>
            <a:pPr lvl="1"/>
            <a:r>
              <a:rPr lang="en-US" dirty="0"/>
              <a:t>Create a job that runs at least once every 6 months to read subscription IDs from a persisted storage location, then extend each subscription using the IDs</a:t>
            </a:r>
          </a:p>
        </p:txBody>
      </p:sp>
      <p:sp>
        <p:nvSpPr>
          <p:cNvPr id="3" name="Title 2"/>
          <p:cNvSpPr>
            <a:spLocks noGrp="1"/>
          </p:cNvSpPr>
          <p:nvPr>
            <p:ph type="title"/>
          </p:nvPr>
        </p:nvSpPr>
        <p:spPr/>
        <p:txBody>
          <a:bodyPr/>
          <a:lstStyle/>
          <a:p>
            <a:r>
              <a:rPr lang="en-US" dirty="0"/>
              <a:t>Handling expired </a:t>
            </a:r>
            <a:r>
              <a:rPr lang="en-US" dirty="0" err="1"/>
              <a:t>webhook</a:t>
            </a:r>
            <a:r>
              <a:rPr lang="en-US" dirty="0"/>
              <a:t> subscriptions</a:t>
            </a:r>
          </a:p>
        </p:txBody>
      </p:sp>
    </p:spTree>
    <p:extLst>
      <p:ext uri="{BB962C8B-B14F-4D97-AF65-F5344CB8AC3E}">
        <p14:creationId xmlns:p14="http://schemas.microsoft.com/office/powerpoint/2010/main" val="3636872313"/>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D72491-BD6C-40B0-9B31-B8A746F0F4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324</TotalTime>
  <Words>2309</Words>
  <Application>Microsoft Office PowerPoint</Application>
  <PresentationFormat>Custom</PresentationFormat>
  <Paragraphs>322</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Receiving Notifications</vt:lpstr>
      <vt:lpstr>Event notification in action</vt:lpstr>
      <vt:lpstr>Getting Changes</vt:lpstr>
      <vt:lpstr>How SharePoint processes change notifications</vt:lpstr>
      <vt:lpstr>Processing a notification event</vt:lpstr>
      <vt:lpstr>GetChanges() pattern</vt:lpstr>
      <vt:lpstr>Handling expired webhook subscriptions</vt:lpstr>
      <vt:lpstr>Required permissions to update webhooks</vt:lpstr>
      <vt:lpstr>Renewing a webhook subscription</vt:lpstr>
      <vt:lpstr>Webhook retry mechanism</vt:lpstr>
      <vt:lpstr>Developing and debugging webhooks</vt:lpstr>
      <vt:lpstr>Demo setup</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Webhooks to receive and act on SharePoint changes</dc:title>
  <dc:subject>&lt;Speech title here&gt;</dc:subject>
  <dc:creator>Vesa Juvonen;Todd Baginski</dc:creator>
  <cp:keywords>SharePoint, PnP</cp:keywords>
  <dc:description>Template: _x000d_
Formatting: _x000d_
Audience Type:</dc:description>
  <cp:lastModifiedBy>Todd Baginski</cp:lastModifiedBy>
  <cp:revision>35</cp:revision>
  <dcterms:created xsi:type="dcterms:W3CDTF">2016-10-24T10:18:28Z</dcterms:created>
  <dcterms:modified xsi:type="dcterms:W3CDTF">2016-11-28T16:58:09Z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